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handoutMasterIdLst>
    <p:handoutMasterId r:id="rId61"/>
  </p:handoutMasterIdLst>
  <p:sldIdLst>
    <p:sldId id="256" r:id="rId2"/>
    <p:sldId id="1131" r:id="rId3"/>
    <p:sldId id="1082" r:id="rId4"/>
    <p:sldId id="1080" r:id="rId5"/>
    <p:sldId id="1079" r:id="rId6"/>
    <p:sldId id="1083" r:id="rId7"/>
    <p:sldId id="258" r:id="rId8"/>
    <p:sldId id="1072" r:id="rId9"/>
    <p:sldId id="1073" r:id="rId10"/>
    <p:sldId id="1075" r:id="rId11"/>
    <p:sldId id="1085" r:id="rId12"/>
    <p:sldId id="1123" r:id="rId13"/>
    <p:sldId id="1076" r:id="rId14"/>
    <p:sldId id="1094" r:id="rId15"/>
    <p:sldId id="1129" r:id="rId16"/>
    <p:sldId id="721" r:id="rId17"/>
    <p:sldId id="1120" r:id="rId18"/>
    <p:sldId id="1086" r:id="rId19"/>
    <p:sldId id="717" r:id="rId20"/>
    <p:sldId id="718" r:id="rId21"/>
    <p:sldId id="1124" r:id="rId22"/>
    <p:sldId id="1077" r:id="rId23"/>
    <p:sldId id="1095" r:id="rId24"/>
    <p:sldId id="1087" r:id="rId25"/>
    <p:sldId id="1125" r:id="rId26"/>
    <p:sldId id="1092" r:id="rId27"/>
    <p:sldId id="1088" r:id="rId28"/>
    <p:sldId id="719" r:id="rId29"/>
    <p:sldId id="1078" r:id="rId30"/>
    <p:sldId id="1130" r:id="rId31"/>
    <p:sldId id="1126" r:id="rId32"/>
    <p:sldId id="1096" r:id="rId33"/>
    <p:sldId id="1102" r:id="rId34"/>
    <p:sldId id="1091" r:id="rId35"/>
    <p:sldId id="1103" r:id="rId36"/>
    <p:sldId id="1100" r:id="rId37"/>
    <p:sldId id="1101" r:id="rId38"/>
    <p:sldId id="1089" r:id="rId39"/>
    <p:sldId id="723" r:id="rId40"/>
    <p:sldId id="1105" r:id="rId41"/>
    <p:sldId id="1108" r:id="rId42"/>
    <p:sldId id="1107" r:id="rId43"/>
    <p:sldId id="1109" r:id="rId44"/>
    <p:sldId id="1122" r:id="rId45"/>
    <p:sldId id="1111" r:id="rId46"/>
    <p:sldId id="1114" r:id="rId47"/>
    <p:sldId id="1113" r:id="rId48"/>
    <p:sldId id="1116" r:id="rId49"/>
    <p:sldId id="1117" r:id="rId50"/>
    <p:sldId id="1112" r:id="rId51"/>
    <p:sldId id="1118" r:id="rId52"/>
    <p:sldId id="1090" r:id="rId53"/>
    <p:sldId id="724" r:id="rId54"/>
    <p:sldId id="1121" r:id="rId55"/>
    <p:sldId id="726" r:id="rId56"/>
    <p:sldId id="728" r:id="rId57"/>
    <p:sldId id="727" r:id="rId58"/>
    <p:sldId id="1071" r:id="rId5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guide id="7" pos="705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57"/>
    <a:srgbClr val="4A9F7B"/>
    <a:srgbClr val="7BBB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25" autoAdjust="0"/>
    <p:restoredTop sz="97023"/>
  </p:normalViewPr>
  <p:slideViewPr>
    <p:cSldViewPr showGuides="1">
      <p:cViewPr varScale="1">
        <p:scale>
          <a:sx n="100" d="100"/>
          <a:sy n="100" d="100"/>
        </p:scale>
        <p:origin x="176" y="680"/>
      </p:cViewPr>
      <p:guideLst>
        <p:guide orient="horz" pos="2160"/>
        <p:guide pos="3839"/>
        <p:guide pos="1007"/>
        <p:guide pos="7055"/>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5BDF30-D0D9-504A-AEF3-3CE78967DF86}" type="doc">
      <dgm:prSet loTypeId="urn:microsoft.com/office/officeart/2005/8/layout/vList2" loCatId="" qsTypeId="urn:microsoft.com/office/officeart/2005/8/quickstyle/simple1" qsCatId="simple" csTypeId="urn:microsoft.com/office/officeart/2005/8/colors/accent4_2" csCatId="accent4" phldr="1"/>
      <dgm:spPr/>
      <dgm:t>
        <a:bodyPr/>
        <a:lstStyle/>
        <a:p>
          <a:endParaRPr lang="en-US"/>
        </a:p>
      </dgm:t>
    </dgm:pt>
    <dgm:pt modelId="{C2FD2BBD-38F8-D741-9A39-C87A8C08CBD9}">
      <dgm:prSet phldrT="[Text]"/>
      <dgm:spPr/>
      <dgm:t>
        <a:bodyPr/>
        <a:lstStyle/>
        <a:p>
          <a:r>
            <a:rPr lang="en-US" dirty="0"/>
            <a:t>1. Understand the Data</a:t>
          </a:r>
        </a:p>
      </dgm:t>
    </dgm:pt>
    <dgm:pt modelId="{0498740F-E3F5-5144-9509-FFDBD0B0F5AB}" type="parTrans" cxnId="{31812EC9-C550-BC4A-8E70-B017688DD17C}">
      <dgm:prSet/>
      <dgm:spPr/>
      <dgm:t>
        <a:bodyPr/>
        <a:lstStyle/>
        <a:p>
          <a:endParaRPr lang="en-US"/>
        </a:p>
      </dgm:t>
    </dgm:pt>
    <dgm:pt modelId="{C1CE4D49-F3F5-3545-AD01-BFBF694202CB}" type="sibTrans" cxnId="{31812EC9-C550-BC4A-8E70-B017688DD17C}">
      <dgm:prSet/>
      <dgm:spPr/>
      <dgm:t>
        <a:bodyPr/>
        <a:lstStyle/>
        <a:p>
          <a:endParaRPr lang="en-US"/>
        </a:p>
      </dgm:t>
    </dgm:pt>
    <dgm:pt modelId="{D3191318-0AF7-234A-9721-30478BF8E72B}">
      <dgm:prSet phldrT="[Text]"/>
      <dgm:spPr/>
      <dgm:t>
        <a:bodyPr/>
        <a:lstStyle/>
        <a:p>
          <a:r>
            <a:rPr lang="en-US" dirty="0"/>
            <a:t>2. Define and Document Datasets</a:t>
          </a:r>
        </a:p>
      </dgm:t>
    </dgm:pt>
    <dgm:pt modelId="{C65AE51E-64CF-1542-B4FD-CEE33BCFFC7F}" type="parTrans" cxnId="{6733FC77-39AD-1C45-947F-ADFB5F81E308}">
      <dgm:prSet/>
      <dgm:spPr/>
      <dgm:t>
        <a:bodyPr/>
        <a:lstStyle/>
        <a:p>
          <a:endParaRPr lang="en-US"/>
        </a:p>
      </dgm:t>
    </dgm:pt>
    <dgm:pt modelId="{D6EBFA4A-99F9-5945-84C6-C793C154C0A2}" type="sibTrans" cxnId="{6733FC77-39AD-1C45-947F-ADFB5F81E308}">
      <dgm:prSet/>
      <dgm:spPr/>
      <dgm:t>
        <a:bodyPr/>
        <a:lstStyle/>
        <a:p>
          <a:endParaRPr lang="en-US"/>
        </a:p>
      </dgm:t>
    </dgm:pt>
    <dgm:pt modelId="{681690E8-F6CC-0A45-9769-3F7796830265}">
      <dgm:prSet phldrT="[Text]"/>
      <dgm:spPr/>
      <dgm:t>
        <a:bodyPr/>
        <a:lstStyle/>
        <a:p>
          <a:r>
            <a:rPr lang="en-US" dirty="0"/>
            <a:t>3. Collect Data from the Client</a:t>
          </a:r>
        </a:p>
      </dgm:t>
    </dgm:pt>
    <dgm:pt modelId="{148A030C-3717-634E-855F-100550B85154}" type="parTrans" cxnId="{25F8B1A2-7C5D-0A4F-BFD9-FFAFD90C1C36}">
      <dgm:prSet/>
      <dgm:spPr/>
      <dgm:t>
        <a:bodyPr/>
        <a:lstStyle/>
        <a:p>
          <a:endParaRPr lang="en-US"/>
        </a:p>
      </dgm:t>
    </dgm:pt>
    <dgm:pt modelId="{2EA40596-066D-5946-834B-56C80C0A7488}" type="sibTrans" cxnId="{25F8B1A2-7C5D-0A4F-BFD9-FFAFD90C1C36}">
      <dgm:prSet/>
      <dgm:spPr/>
      <dgm:t>
        <a:bodyPr/>
        <a:lstStyle/>
        <a:p>
          <a:endParaRPr lang="en-US"/>
        </a:p>
      </dgm:t>
    </dgm:pt>
    <dgm:pt modelId="{CBA178C9-B966-EA41-A927-C2D11C04557C}">
      <dgm:prSet/>
      <dgm:spPr/>
      <dgm:t>
        <a:bodyPr/>
        <a:lstStyle/>
        <a:p>
          <a:r>
            <a:rPr lang="en-US" dirty="0"/>
            <a:t>4. Document Data Transformations</a:t>
          </a:r>
        </a:p>
      </dgm:t>
    </dgm:pt>
    <dgm:pt modelId="{8AAC5247-D293-0F41-8B0D-DC192B27F587}" type="parTrans" cxnId="{06843397-F6B2-9E42-BCDB-6DB9136A94DA}">
      <dgm:prSet/>
      <dgm:spPr/>
      <dgm:t>
        <a:bodyPr/>
        <a:lstStyle/>
        <a:p>
          <a:endParaRPr lang="en-US"/>
        </a:p>
      </dgm:t>
    </dgm:pt>
    <dgm:pt modelId="{737F03B5-8900-824A-974D-42750C01AAB5}" type="sibTrans" cxnId="{06843397-F6B2-9E42-BCDB-6DB9136A94DA}">
      <dgm:prSet/>
      <dgm:spPr/>
      <dgm:t>
        <a:bodyPr/>
        <a:lstStyle/>
        <a:p>
          <a:endParaRPr lang="en-US"/>
        </a:p>
      </dgm:t>
    </dgm:pt>
    <dgm:pt modelId="{1ECB6FE3-4A4B-914D-9E3F-8A431F4B9B9D}">
      <dgm:prSet/>
      <dgm:spPr/>
      <dgm:t>
        <a:bodyPr/>
        <a:lstStyle/>
        <a:p>
          <a:r>
            <a:rPr lang="en-US" dirty="0"/>
            <a:t>5. Create Model Documentation</a:t>
          </a:r>
        </a:p>
      </dgm:t>
    </dgm:pt>
    <dgm:pt modelId="{4448AE35-6945-7E49-9BD9-1B0E70320AC4}" type="parTrans" cxnId="{1E202597-82BE-6147-811D-78282115D4BB}">
      <dgm:prSet/>
      <dgm:spPr/>
      <dgm:t>
        <a:bodyPr/>
        <a:lstStyle/>
        <a:p>
          <a:endParaRPr lang="en-US"/>
        </a:p>
      </dgm:t>
    </dgm:pt>
    <dgm:pt modelId="{68947567-ED95-FB41-9598-AC9816F67670}" type="sibTrans" cxnId="{1E202597-82BE-6147-811D-78282115D4BB}">
      <dgm:prSet/>
      <dgm:spPr/>
      <dgm:t>
        <a:bodyPr/>
        <a:lstStyle/>
        <a:p>
          <a:endParaRPr lang="en-US"/>
        </a:p>
      </dgm:t>
    </dgm:pt>
    <dgm:pt modelId="{8B81D4E4-9442-1645-97C6-42BFD2516AA5}">
      <dgm:prSet/>
      <dgm:spPr/>
      <dgm:t>
        <a:bodyPr/>
        <a:lstStyle/>
        <a:p>
          <a:r>
            <a:rPr lang="en-US" dirty="0"/>
            <a:t>6. Code Optimization Model </a:t>
          </a:r>
        </a:p>
      </dgm:t>
    </dgm:pt>
    <dgm:pt modelId="{74AE2D2B-5323-9D40-AD18-53D651948380}" type="parTrans" cxnId="{4D318440-6D7B-CE4B-B3FB-29DF58F59229}">
      <dgm:prSet/>
      <dgm:spPr/>
      <dgm:t>
        <a:bodyPr/>
        <a:lstStyle/>
        <a:p>
          <a:endParaRPr lang="en-US"/>
        </a:p>
      </dgm:t>
    </dgm:pt>
    <dgm:pt modelId="{834ECF53-A79B-F648-9766-5B1A505FB153}" type="sibTrans" cxnId="{4D318440-6D7B-CE4B-B3FB-29DF58F59229}">
      <dgm:prSet/>
      <dgm:spPr/>
      <dgm:t>
        <a:bodyPr/>
        <a:lstStyle/>
        <a:p>
          <a:endParaRPr lang="en-US"/>
        </a:p>
      </dgm:t>
    </dgm:pt>
    <dgm:pt modelId="{C22AD857-7F93-2440-BC49-ED1818FB0937}">
      <dgm:prSet/>
      <dgm:spPr/>
      <dgm:t>
        <a:bodyPr/>
        <a:lstStyle/>
        <a:p>
          <a:r>
            <a:rPr lang="en-US" dirty="0"/>
            <a:t>7. Validate Results and Iterate</a:t>
          </a:r>
        </a:p>
      </dgm:t>
    </dgm:pt>
    <dgm:pt modelId="{F3FEED91-9324-CA40-8197-908FBBC22ABF}" type="parTrans" cxnId="{33582E9C-99D8-3040-922D-3126265C5D9B}">
      <dgm:prSet/>
      <dgm:spPr/>
      <dgm:t>
        <a:bodyPr/>
        <a:lstStyle/>
        <a:p>
          <a:endParaRPr lang="en-US"/>
        </a:p>
      </dgm:t>
    </dgm:pt>
    <dgm:pt modelId="{A9A61CD8-5DDC-A34A-86BA-594CE3CE22C5}" type="sibTrans" cxnId="{33582E9C-99D8-3040-922D-3126265C5D9B}">
      <dgm:prSet/>
      <dgm:spPr/>
      <dgm:t>
        <a:bodyPr/>
        <a:lstStyle/>
        <a:p>
          <a:endParaRPr lang="en-US"/>
        </a:p>
      </dgm:t>
    </dgm:pt>
    <dgm:pt modelId="{6185C866-1351-DC41-AC43-B5A1F37E1E9F}" type="pres">
      <dgm:prSet presAssocID="{455BDF30-D0D9-504A-AEF3-3CE78967DF86}" presName="linear" presStyleCnt="0">
        <dgm:presLayoutVars>
          <dgm:animLvl val="lvl"/>
          <dgm:resizeHandles val="exact"/>
        </dgm:presLayoutVars>
      </dgm:prSet>
      <dgm:spPr/>
    </dgm:pt>
    <dgm:pt modelId="{DF4E04FA-0EB7-D94D-BC5F-22A696F1281F}" type="pres">
      <dgm:prSet presAssocID="{C2FD2BBD-38F8-D741-9A39-C87A8C08CBD9}" presName="parentText" presStyleLbl="node1" presStyleIdx="0" presStyleCnt="7">
        <dgm:presLayoutVars>
          <dgm:chMax val="0"/>
          <dgm:bulletEnabled val="1"/>
        </dgm:presLayoutVars>
      </dgm:prSet>
      <dgm:spPr/>
    </dgm:pt>
    <dgm:pt modelId="{868A087C-BC5E-384F-A91A-B034B87A0B54}" type="pres">
      <dgm:prSet presAssocID="{C1CE4D49-F3F5-3545-AD01-BFBF694202CB}" presName="spacer" presStyleCnt="0"/>
      <dgm:spPr/>
    </dgm:pt>
    <dgm:pt modelId="{65F17CA3-4C50-FE4C-9338-E0A97181F6F8}" type="pres">
      <dgm:prSet presAssocID="{D3191318-0AF7-234A-9721-30478BF8E72B}" presName="parentText" presStyleLbl="node1" presStyleIdx="1" presStyleCnt="7">
        <dgm:presLayoutVars>
          <dgm:chMax val="0"/>
          <dgm:bulletEnabled val="1"/>
        </dgm:presLayoutVars>
      </dgm:prSet>
      <dgm:spPr/>
    </dgm:pt>
    <dgm:pt modelId="{C1C9E499-F75C-4C4D-A313-5D05E7090764}" type="pres">
      <dgm:prSet presAssocID="{D6EBFA4A-99F9-5945-84C6-C793C154C0A2}" presName="spacer" presStyleCnt="0"/>
      <dgm:spPr/>
    </dgm:pt>
    <dgm:pt modelId="{4347F029-D96C-9345-91BC-16973C9B21B4}" type="pres">
      <dgm:prSet presAssocID="{681690E8-F6CC-0A45-9769-3F7796830265}" presName="parentText" presStyleLbl="node1" presStyleIdx="2" presStyleCnt="7">
        <dgm:presLayoutVars>
          <dgm:chMax val="0"/>
          <dgm:bulletEnabled val="1"/>
        </dgm:presLayoutVars>
      </dgm:prSet>
      <dgm:spPr/>
    </dgm:pt>
    <dgm:pt modelId="{AD4028B4-97B2-8242-90B2-56DDEBB42042}" type="pres">
      <dgm:prSet presAssocID="{2EA40596-066D-5946-834B-56C80C0A7488}" presName="spacer" presStyleCnt="0"/>
      <dgm:spPr/>
    </dgm:pt>
    <dgm:pt modelId="{672FCC19-D1CA-7144-B3B6-C64FFABE242C}" type="pres">
      <dgm:prSet presAssocID="{CBA178C9-B966-EA41-A927-C2D11C04557C}" presName="parentText" presStyleLbl="node1" presStyleIdx="3" presStyleCnt="7">
        <dgm:presLayoutVars>
          <dgm:chMax val="0"/>
          <dgm:bulletEnabled val="1"/>
        </dgm:presLayoutVars>
      </dgm:prSet>
      <dgm:spPr/>
    </dgm:pt>
    <dgm:pt modelId="{CB909E2A-C4F9-7442-A4C7-B00CB3C411F7}" type="pres">
      <dgm:prSet presAssocID="{737F03B5-8900-824A-974D-42750C01AAB5}" presName="spacer" presStyleCnt="0"/>
      <dgm:spPr/>
    </dgm:pt>
    <dgm:pt modelId="{E68CCD66-BAE2-084C-84B2-890C88D52285}" type="pres">
      <dgm:prSet presAssocID="{1ECB6FE3-4A4B-914D-9E3F-8A431F4B9B9D}" presName="parentText" presStyleLbl="node1" presStyleIdx="4" presStyleCnt="7">
        <dgm:presLayoutVars>
          <dgm:chMax val="0"/>
          <dgm:bulletEnabled val="1"/>
        </dgm:presLayoutVars>
      </dgm:prSet>
      <dgm:spPr/>
    </dgm:pt>
    <dgm:pt modelId="{0D5918B5-3770-624D-8C8C-A792A4CBEE79}" type="pres">
      <dgm:prSet presAssocID="{68947567-ED95-FB41-9598-AC9816F67670}" presName="spacer" presStyleCnt="0"/>
      <dgm:spPr/>
    </dgm:pt>
    <dgm:pt modelId="{DF2135DB-9AE5-0649-A1B7-87E78BCB3C89}" type="pres">
      <dgm:prSet presAssocID="{8B81D4E4-9442-1645-97C6-42BFD2516AA5}" presName="parentText" presStyleLbl="node1" presStyleIdx="5" presStyleCnt="7">
        <dgm:presLayoutVars>
          <dgm:chMax val="0"/>
          <dgm:bulletEnabled val="1"/>
        </dgm:presLayoutVars>
      </dgm:prSet>
      <dgm:spPr/>
    </dgm:pt>
    <dgm:pt modelId="{13E8A4FB-D20E-3448-8AA0-F7E0B6A13944}" type="pres">
      <dgm:prSet presAssocID="{834ECF53-A79B-F648-9766-5B1A505FB153}" presName="spacer" presStyleCnt="0"/>
      <dgm:spPr/>
    </dgm:pt>
    <dgm:pt modelId="{DD56D60A-6321-E043-877B-BA82B7D01BA0}" type="pres">
      <dgm:prSet presAssocID="{C22AD857-7F93-2440-BC49-ED1818FB0937}" presName="parentText" presStyleLbl="node1" presStyleIdx="6" presStyleCnt="7">
        <dgm:presLayoutVars>
          <dgm:chMax val="0"/>
          <dgm:bulletEnabled val="1"/>
        </dgm:presLayoutVars>
      </dgm:prSet>
      <dgm:spPr/>
    </dgm:pt>
  </dgm:ptLst>
  <dgm:cxnLst>
    <dgm:cxn modelId="{1F4FE001-E475-0641-A95D-D88F2EAC31FB}" type="presOf" srcId="{CBA178C9-B966-EA41-A927-C2D11C04557C}" destId="{672FCC19-D1CA-7144-B3B6-C64FFABE242C}" srcOrd="0" destOrd="0" presId="urn:microsoft.com/office/officeart/2005/8/layout/vList2"/>
    <dgm:cxn modelId="{3AF87616-D422-4C4F-A4BA-4ADC4D691A13}" type="presOf" srcId="{D3191318-0AF7-234A-9721-30478BF8E72B}" destId="{65F17CA3-4C50-FE4C-9338-E0A97181F6F8}" srcOrd="0" destOrd="0" presId="urn:microsoft.com/office/officeart/2005/8/layout/vList2"/>
    <dgm:cxn modelId="{1F35B319-1182-F94C-A7BF-BC4C6BDCE9B8}" type="presOf" srcId="{681690E8-F6CC-0A45-9769-3F7796830265}" destId="{4347F029-D96C-9345-91BC-16973C9B21B4}" srcOrd="0" destOrd="0" presId="urn:microsoft.com/office/officeart/2005/8/layout/vList2"/>
    <dgm:cxn modelId="{3E080F26-F9CF-A149-BB07-9669184B19FF}" type="presOf" srcId="{1ECB6FE3-4A4B-914D-9E3F-8A431F4B9B9D}" destId="{E68CCD66-BAE2-084C-84B2-890C88D52285}" srcOrd="0" destOrd="0" presId="urn:microsoft.com/office/officeart/2005/8/layout/vList2"/>
    <dgm:cxn modelId="{F2F1FD29-47A6-564D-850C-48111A9EA8F1}" type="presOf" srcId="{455BDF30-D0D9-504A-AEF3-3CE78967DF86}" destId="{6185C866-1351-DC41-AC43-B5A1F37E1E9F}" srcOrd="0" destOrd="0" presId="urn:microsoft.com/office/officeart/2005/8/layout/vList2"/>
    <dgm:cxn modelId="{C9CAF537-40D0-BC45-BA17-07EF21B2C1C1}" type="presOf" srcId="{8B81D4E4-9442-1645-97C6-42BFD2516AA5}" destId="{DF2135DB-9AE5-0649-A1B7-87E78BCB3C89}" srcOrd="0" destOrd="0" presId="urn:microsoft.com/office/officeart/2005/8/layout/vList2"/>
    <dgm:cxn modelId="{4D318440-6D7B-CE4B-B3FB-29DF58F59229}" srcId="{455BDF30-D0D9-504A-AEF3-3CE78967DF86}" destId="{8B81D4E4-9442-1645-97C6-42BFD2516AA5}" srcOrd="5" destOrd="0" parTransId="{74AE2D2B-5323-9D40-AD18-53D651948380}" sibTransId="{834ECF53-A79B-F648-9766-5B1A505FB153}"/>
    <dgm:cxn modelId="{6733FC77-39AD-1C45-947F-ADFB5F81E308}" srcId="{455BDF30-D0D9-504A-AEF3-3CE78967DF86}" destId="{D3191318-0AF7-234A-9721-30478BF8E72B}" srcOrd="1" destOrd="0" parTransId="{C65AE51E-64CF-1542-B4FD-CEE33BCFFC7F}" sibTransId="{D6EBFA4A-99F9-5945-84C6-C793C154C0A2}"/>
    <dgm:cxn modelId="{8F627E84-F896-1B4E-B5A4-10DC80154E32}" type="presOf" srcId="{C2FD2BBD-38F8-D741-9A39-C87A8C08CBD9}" destId="{DF4E04FA-0EB7-D94D-BC5F-22A696F1281F}" srcOrd="0" destOrd="0" presId="urn:microsoft.com/office/officeart/2005/8/layout/vList2"/>
    <dgm:cxn modelId="{1E202597-82BE-6147-811D-78282115D4BB}" srcId="{455BDF30-D0D9-504A-AEF3-3CE78967DF86}" destId="{1ECB6FE3-4A4B-914D-9E3F-8A431F4B9B9D}" srcOrd="4" destOrd="0" parTransId="{4448AE35-6945-7E49-9BD9-1B0E70320AC4}" sibTransId="{68947567-ED95-FB41-9598-AC9816F67670}"/>
    <dgm:cxn modelId="{06843397-F6B2-9E42-BCDB-6DB9136A94DA}" srcId="{455BDF30-D0D9-504A-AEF3-3CE78967DF86}" destId="{CBA178C9-B966-EA41-A927-C2D11C04557C}" srcOrd="3" destOrd="0" parTransId="{8AAC5247-D293-0F41-8B0D-DC192B27F587}" sibTransId="{737F03B5-8900-824A-974D-42750C01AAB5}"/>
    <dgm:cxn modelId="{33582E9C-99D8-3040-922D-3126265C5D9B}" srcId="{455BDF30-D0D9-504A-AEF3-3CE78967DF86}" destId="{C22AD857-7F93-2440-BC49-ED1818FB0937}" srcOrd="6" destOrd="0" parTransId="{F3FEED91-9324-CA40-8197-908FBBC22ABF}" sibTransId="{A9A61CD8-5DDC-A34A-86BA-594CE3CE22C5}"/>
    <dgm:cxn modelId="{25F8B1A2-7C5D-0A4F-BFD9-FFAFD90C1C36}" srcId="{455BDF30-D0D9-504A-AEF3-3CE78967DF86}" destId="{681690E8-F6CC-0A45-9769-3F7796830265}" srcOrd="2" destOrd="0" parTransId="{148A030C-3717-634E-855F-100550B85154}" sibTransId="{2EA40596-066D-5946-834B-56C80C0A7488}"/>
    <dgm:cxn modelId="{31812EC9-C550-BC4A-8E70-B017688DD17C}" srcId="{455BDF30-D0D9-504A-AEF3-3CE78967DF86}" destId="{C2FD2BBD-38F8-D741-9A39-C87A8C08CBD9}" srcOrd="0" destOrd="0" parTransId="{0498740F-E3F5-5144-9509-FFDBD0B0F5AB}" sibTransId="{C1CE4D49-F3F5-3545-AD01-BFBF694202CB}"/>
    <dgm:cxn modelId="{1E934DEF-17A2-B246-9B39-E3F8AA012DD8}" type="presOf" srcId="{C22AD857-7F93-2440-BC49-ED1818FB0937}" destId="{DD56D60A-6321-E043-877B-BA82B7D01BA0}" srcOrd="0" destOrd="0" presId="urn:microsoft.com/office/officeart/2005/8/layout/vList2"/>
    <dgm:cxn modelId="{A9983FEE-5520-AE43-A503-B1EB09AA9B62}" type="presParOf" srcId="{6185C866-1351-DC41-AC43-B5A1F37E1E9F}" destId="{DF4E04FA-0EB7-D94D-BC5F-22A696F1281F}" srcOrd="0" destOrd="0" presId="urn:microsoft.com/office/officeart/2005/8/layout/vList2"/>
    <dgm:cxn modelId="{09C71C67-6C9A-1E4F-9E80-85276A3C050F}" type="presParOf" srcId="{6185C866-1351-DC41-AC43-B5A1F37E1E9F}" destId="{868A087C-BC5E-384F-A91A-B034B87A0B54}" srcOrd="1" destOrd="0" presId="urn:microsoft.com/office/officeart/2005/8/layout/vList2"/>
    <dgm:cxn modelId="{8A36B084-F108-7B4A-933E-A6A37620227D}" type="presParOf" srcId="{6185C866-1351-DC41-AC43-B5A1F37E1E9F}" destId="{65F17CA3-4C50-FE4C-9338-E0A97181F6F8}" srcOrd="2" destOrd="0" presId="urn:microsoft.com/office/officeart/2005/8/layout/vList2"/>
    <dgm:cxn modelId="{043ABCAE-18A0-1347-B10D-2D342A2AE9E2}" type="presParOf" srcId="{6185C866-1351-DC41-AC43-B5A1F37E1E9F}" destId="{C1C9E499-F75C-4C4D-A313-5D05E7090764}" srcOrd="3" destOrd="0" presId="urn:microsoft.com/office/officeart/2005/8/layout/vList2"/>
    <dgm:cxn modelId="{425E267D-88B8-5F4F-8EB8-F3CA693C7AD2}" type="presParOf" srcId="{6185C866-1351-DC41-AC43-B5A1F37E1E9F}" destId="{4347F029-D96C-9345-91BC-16973C9B21B4}" srcOrd="4" destOrd="0" presId="urn:microsoft.com/office/officeart/2005/8/layout/vList2"/>
    <dgm:cxn modelId="{C080E6E2-D7CD-8244-A393-9EA9FAA7FBE6}" type="presParOf" srcId="{6185C866-1351-DC41-AC43-B5A1F37E1E9F}" destId="{AD4028B4-97B2-8242-90B2-56DDEBB42042}" srcOrd="5" destOrd="0" presId="urn:microsoft.com/office/officeart/2005/8/layout/vList2"/>
    <dgm:cxn modelId="{1CFDAB7A-E4E2-964D-A31A-F86D597402CA}" type="presParOf" srcId="{6185C866-1351-DC41-AC43-B5A1F37E1E9F}" destId="{672FCC19-D1CA-7144-B3B6-C64FFABE242C}" srcOrd="6" destOrd="0" presId="urn:microsoft.com/office/officeart/2005/8/layout/vList2"/>
    <dgm:cxn modelId="{C400CBCF-ED44-F44F-ADD3-B181F0E2C9A8}" type="presParOf" srcId="{6185C866-1351-DC41-AC43-B5A1F37E1E9F}" destId="{CB909E2A-C4F9-7442-A4C7-B00CB3C411F7}" srcOrd="7" destOrd="0" presId="urn:microsoft.com/office/officeart/2005/8/layout/vList2"/>
    <dgm:cxn modelId="{B9EA45A1-88F4-B641-9452-E6A6039DC314}" type="presParOf" srcId="{6185C866-1351-DC41-AC43-B5A1F37E1E9F}" destId="{E68CCD66-BAE2-084C-84B2-890C88D52285}" srcOrd="8" destOrd="0" presId="urn:microsoft.com/office/officeart/2005/8/layout/vList2"/>
    <dgm:cxn modelId="{66A12BCF-96AC-CA45-8C59-1396F3E32421}" type="presParOf" srcId="{6185C866-1351-DC41-AC43-B5A1F37E1E9F}" destId="{0D5918B5-3770-624D-8C8C-A792A4CBEE79}" srcOrd="9" destOrd="0" presId="urn:microsoft.com/office/officeart/2005/8/layout/vList2"/>
    <dgm:cxn modelId="{963C4226-4013-184A-9D7B-3271862DB637}" type="presParOf" srcId="{6185C866-1351-DC41-AC43-B5A1F37E1E9F}" destId="{DF2135DB-9AE5-0649-A1B7-87E78BCB3C89}" srcOrd="10" destOrd="0" presId="urn:microsoft.com/office/officeart/2005/8/layout/vList2"/>
    <dgm:cxn modelId="{76E00521-DF72-B04E-BAD1-F4CB729039AF}" type="presParOf" srcId="{6185C866-1351-DC41-AC43-B5A1F37E1E9F}" destId="{13E8A4FB-D20E-3448-8AA0-F7E0B6A13944}" srcOrd="11" destOrd="0" presId="urn:microsoft.com/office/officeart/2005/8/layout/vList2"/>
    <dgm:cxn modelId="{BC2A0CC6-81D0-2D4A-A6DC-0AC8B0705DA8}" type="presParOf" srcId="{6185C866-1351-DC41-AC43-B5A1F37E1E9F}" destId="{DD56D60A-6321-E043-877B-BA82B7D01BA0}"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FABBDD-D4D3-9946-978A-C920B264F160}" type="doc">
      <dgm:prSet loTypeId="urn:microsoft.com/office/officeart/2005/8/layout/default" loCatId="" qsTypeId="urn:microsoft.com/office/officeart/2005/8/quickstyle/simple1" qsCatId="simple" csTypeId="urn:microsoft.com/office/officeart/2005/8/colors/accent4_2" csCatId="accent4" phldr="1"/>
      <dgm:spPr/>
      <dgm:t>
        <a:bodyPr/>
        <a:lstStyle/>
        <a:p>
          <a:endParaRPr lang="en-US"/>
        </a:p>
      </dgm:t>
    </dgm:pt>
    <dgm:pt modelId="{02AD03BF-32F4-F747-A35F-1B0FE0DA04A6}">
      <dgm:prSet phldrT="[Text]"/>
      <dgm:spPr/>
      <dgm:t>
        <a:bodyPr/>
        <a:lstStyle/>
        <a:p>
          <a:r>
            <a:rPr lang="en-US" dirty="0"/>
            <a:t>There are a set of tasks to be scheduled</a:t>
          </a:r>
        </a:p>
      </dgm:t>
    </dgm:pt>
    <dgm:pt modelId="{89C96C74-A825-2246-B4FF-C9FB6289DD17}" type="parTrans" cxnId="{B1472841-854E-E848-868F-11A8457BDC0A}">
      <dgm:prSet/>
      <dgm:spPr/>
      <dgm:t>
        <a:bodyPr/>
        <a:lstStyle/>
        <a:p>
          <a:endParaRPr lang="en-US"/>
        </a:p>
      </dgm:t>
    </dgm:pt>
    <dgm:pt modelId="{4733D8AA-04B5-E740-A142-89DF9F37ED19}" type="sibTrans" cxnId="{B1472841-854E-E848-868F-11A8457BDC0A}">
      <dgm:prSet/>
      <dgm:spPr/>
      <dgm:t>
        <a:bodyPr/>
        <a:lstStyle/>
        <a:p>
          <a:endParaRPr lang="en-US"/>
        </a:p>
      </dgm:t>
    </dgm:pt>
    <dgm:pt modelId="{E5279C50-9141-7B4B-93DF-3D1F0FB038B9}">
      <dgm:prSet phldrT="[Text]"/>
      <dgm:spPr/>
      <dgm:t>
        <a:bodyPr/>
        <a:lstStyle/>
        <a:p>
          <a:r>
            <a:rPr lang="en-US" dirty="0"/>
            <a:t>There are a set of resources to schedule the tasks</a:t>
          </a:r>
        </a:p>
      </dgm:t>
    </dgm:pt>
    <dgm:pt modelId="{4B0F4188-32D4-E849-8C0C-C55BDE4ED2B6}" type="parTrans" cxnId="{A4413B27-19FD-564B-9460-3C9AE0859104}">
      <dgm:prSet/>
      <dgm:spPr/>
      <dgm:t>
        <a:bodyPr/>
        <a:lstStyle/>
        <a:p>
          <a:endParaRPr lang="en-US"/>
        </a:p>
      </dgm:t>
    </dgm:pt>
    <dgm:pt modelId="{9D6F404C-D749-5540-9EBB-7FAE01C06773}" type="sibTrans" cxnId="{A4413B27-19FD-564B-9460-3C9AE0859104}">
      <dgm:prSet/>
      <dgm:spPr/>
      <dgm:t>
        <a:bodyPr/>
        <a:lstStyle/>
        <a:p>
          <a:endParaRPr lang="en-US"/>
        </a:p>
      </dgm:t>
    </dgm:pt>
    <dgm:pt modelId="{B319792F-D38F-B947-A7F8-AE024EC6236C}">
      <dgm:prSet phldrT="[Text]"/>
      <dgm:spPr/>
      <dgm:t>
        <a:bodyPr/>
        <a:lstStyle/>
        <a:p>
          <a:pPr>
            <a:buNone/>
          </a:pPr>
          <a:r>
            <a:rPr lang="en-US" dirty="0"/>
            <a:t>Tasks have different processing times</a:t>
          </a:r>
        </a:p>
      </dgm:t>
    </dgm:pt>
    <dgm:pt modelId="{95720B03-6EA1-7B44-BD23-9C6D5290E2D3}" type="parTrans" cxnId="{600567A4-9DD1-424B-8778-970058F051A1}">
      <dgm:prSet/>
      <dgm:spPr/>
      <dgm:t>
        <a:bodyPr/>
        <a:lstStyle/>
        <a:p>
          <a:endParaRPr lang="en-US"/>
        </a:p>
      </dgm:t>
    </dgm:pt>
    <dgm:pt modelId="{31ECCA33-BC06-1742-917D-E1C8B3DE19ED}" type="sibTrans" cxnId="{600567A4-9DD1-424B-8778-970058F051A1}">
      <dgm:prSet/>
      <dgm:spPr/>
      <dgm:t>
        <a:bodyPr/>
        <a:lstStyle/>
        <a:p>
          <a:endParaRPr lang="en-US"/>
        </a:p>
      </dgm:t>
    </dgm:pt>
    <dgm:pt modelId="{5B4982BF-669F-274F-982E-6F04470D09E4}">
      <dgm:prSet phldrT="[Text]"/>
      <dgm:spPr/>
      <dgm:t>
        <a:bodyPr/>
        <a:lstStyle/>
        <a:p>
          <a:r>
            <a:rPr lang="en-US" dirty="0"/>
            <a:t>There are groups of resources</a:t>
          </a:r>
        </a:p>
      </dgm:t>
    </dgm:pt>
    <dgm:pt modelId="{2B5371A3-2A94-8C44-A26B-E03FE71C42BC}" type="parTrans" cxnId="{C944437D-7D51-7F4D-8267-73E216DC526B}">
      <dgm:prSet/>
      <dgm:spPr/>
      <dgm:t>
        <a:bodyPr/>
        <a:lstStyle/>
        <a:p>
          <a:endParaRPr lang="en-US"/>
        </a:p>
      </dgm:t>
    </dgm:pt>
    <dgm:pt modelId="{9698D993-827F-D848-B6D9-DB1B7B8E00A7}" type="sibTrans" cxnId="{C944437D-7D51-7F4D-8267-73E216DC526B}">
      <dgm:prSet/>
      <dgm:spPr/>
      <dgm:t>
        <a:bodyPr/>
        <a:lstStyle/>
        <a:p>
          <a:endParaRPr lang="en-US"/>
        </a:p>
      </dgm:t>
    </dgm:pt>
    <dgm:pt modelId="{59BCED82-2ED6-A141-85CF-80DD53389402}">
      <dgm:prSet phldrT="[Text]"/>
      <dgm:spPr/>
      <dgm:t>
        <a:bodyPr/>
        <a:lstStyle/>
        <a:p>
          <a:pPr>
            <a:buNone/>
          </a:pPr>
          <a:r>
            <a:rPr lang="en-US" dirty="0"/>
            <a:t>Each resource has a maximum length of time they can actively work on tasks</a:t>
          </a:r>
        </a:p>
      </dgm:t>
    </dgm:pt>
    <dgm:pt modelId="{4D0C05C1-3BF7-0F4D-8365-F75CF2DD5946}" type="parTrans" cxnId="{14E34B6A-1F91-6C4C-933D-95704DE408BE}">
      <dgm:prSet/>
      <dgm:spPr/>
      <dgm:t>
        <a:bodyPr/>
        <a:lstStyle/>
        <a:p>
          <a:endParaRPr lang="en-US"/>
        </a:p>
      </dgm:t>
    </dgm:pt>
    <dgm:pt modelId="{BEB66130-E8A7-CC41-B81E-C0EB3F372A62}" type="sibTrans" cxnId="{14E34B6A-1F91-6C4C-933D-95704DE408BE}">
      <dgm:prSet/>
      <dgm:spPr/>
      <dgm:t>
        <a:bodyPr/>
        <a:lstStyle/>
        <a:p>
          <a:endParaRPr lang="en-US"/>
        </a:p>
      </dgm:t>
    </dgm:pt>
    <dgm:pt modelId="{98A44EA3-3BDE-014D-BBDD-057CAE560C65}">
      <dgm:prSet phldrT="[Text]"/>
      <dgm:spPr/>
      <dgm:t>
        <a:bodyPr/>
        <a:lstStyle/>
        <a:p>
          <a:pPr>
            <a:buNone/>
          </a:pPr>
          <a:r>
            <a:rPr lang="en-US" dirty="0"/>
            <a:t>A resource has a specific operating cost per time unit</a:t>
          </a:r>
        </a:p>
      </dgm:t>
    </dgm:pt>
    <dgm:pt modelId="{2967C99B-14F0-B848-B7AA-823214F4C18D}" type="parTrans" cxnId="{CBBDC717-4A83-0448-8D21-7DC37B73678E}">
      <dgm:prSet/>
      <dgm:spPr/>
      <dgm:t>
        <a:bodyPr/>
        <a:lstStyle/>
        <a:p>
          <a:endParaRPr lang="en-US"/>
        </a:p>
      </dgm:t>
    </dgm:pt>
    <dgm:pt modelId="{C44FF1DC-CB4B-5749-BF42-BAE10CA31028}" type="sibTrans" cxnId="{CBBDC717-4A83-0448-8D21-7DC37B73678E}">
      <dgm:prSet/>
      <dgm:spPr/>
      <dgm:t>
        <a:bodyPr/>
        <a:lstStyle/>
        <a:p>
          <a:endParaRPr lang="en-US"/>
        </a:p>
      </dgm:t>
    </dgm:pt>
    <dgm:pt modelId="{BE0FDE7B-5620-1145-A900-227BADCD067F}">
      <dgm:prSet phldrT="[Text]"/>
      <dgm:spPr/>
      <dgm:t>
        <a:bodyPr/>
        <a:lstStyle/>
        <a:p>
          <a:pPr>
            <a:buNone/>
          </a:pPr>
          <a:r>
            <a:rPr lang="en-US" dirty="0"/>
            <a:t>Some tasks cannot be completed by some resources</a:t>
          </a:r>
        </a:p>
      </dgm:t>
    </dgm:pt>
    <dgm:pt modelId="{A19467F5-2AD6-0C49-946D-9B00A2FECC4A}" type="parTrans" cxnId="{409CCBF4-8364-9E4F-89EC-E0F2F6275DDD}">
      <dgm:prSet/>
      <dgm:spPr/>
      <dgm:t>
        <a:bodyPr/>
        <a:lstStyle/>
        <a:p>
          <a:endParaRPr lang="en-US"/>
        </a:p>
      </dgm:t>
    </dgm:pt>
    <dgm:pt modelId="{1CCA8008-DBB2-F343-813B-15F5DFE0B500}" type="sibTrans" cxnId="{409CCBF4-8364-9E4F-89EC-E0F2F6275DDD}">
      <dgm:prSet/>
      <dgm:spPr/>
      <dgm:t>
        <a:bodyPr/>
        <a:lstStyle/>
        <a:p>
          <a:endParaRPr lang="en-US"/>
        </a:p>
      </dgm:t>
    </dgm:pt>
    <dgm:pt modelId="{D319F7D6-D7DF-2848-B753-8F91B7F5C95B}">
      <dgm:prSet phldrT="[Text]"/>
      <dgm:spPr/>
      <dgm:t>
        <a:bodyPr/>
        <a:lstStyle/>
        <a:p>
          <a:pPr>
            <a:buNone/>
          </a:pPr>
          <a:r>
            <a:rPr lang="en-US" dirty="0"/>
            <a:t>Each resource group has a minimum and a maximum number of tasks in a day</a:t>
          </a:r>
        </a:p>
      </dgm:t>
    </dgm:pt>
    <dgm:pt modelId="{46CF22CF-B27F-B24D-B5B6-D2267F7C8ADB}" type="parTrans" cxnId="{AC2E4C82-64F9-3647-BA0D-2856FB40BD90}">
      <dgm:prSet/>
      <dgm:spPr/>
      <dgm:t>
        <a:bodyPr/>
        <a:lstStyle/>
        <a:p>
          <a:endParaRPr lang="en-US"/>
        </a:p>
      </dgm:t>
    </dgm:pt>
    <dgm:pt modelId="{04EEA57F-8CCC-CE4D-A1C4-9511FAE8F366}" type="sibTrans" cxnId="{AC2E4C82-64F9-3647-BA0D-2856FB40BD90}">
      <dgm:prSet/>
      <dgm:spPr/>
      <dgm:t>
        <a:bodyPr/>
        <a:lstStyle/>
        <a:p>
          <a:endParaRPr lang="en-US"/>
        </a:p>
      </dgm:t>
    </dgm:pt>
    <dgm:pt modelId="{CBECFB78-D209-FA4A-829B-DCFCEED21EF9}">
      <dgm:prSet phldrT="[Text]"/>
      <dgm:spPr/>
      <dgm:t>
        <a:bodyPr/>
        <a:lstStyle/>
        <a:p>
          <a:pPr>
            <a:buNone/>
          </a:pPr>
          <a:r>
            <a:rPr lang="en-US" dirty="0"/>
            <a:t>The goal is to minimize the total cost of processing all the tasks</a:t>
          </a:r>
        </a:p>
      </dgm:t>
    </dgm:pt>
    <dgm:pt modelId="{C0B8A9EA-09DA-7743-80A8-7CA32F6E18AE}" type="parTrans" cxnId="{804A6BF0-0C75-9642-9A52-17C66D85DD74}">
      <dgm:prSet/>
      <dgm:spPr/>
      <dgm:t>
        <a:bodyPr/>
        <a:lstStyle/>
        <a:p>
          <a:endParaRPr lang="en-US"/>
        </a:p>
      </dgm:t>
    </dgm:pt>
    <dgm:pt modelId="{49DDA5A8-259F-094B-9AAE-E7BF50F020BA}" type="sibTrans" cxnId="{804A6BF0-0C75-9642-9A52-17C66D85DD74}">
      <dgm:prSet/>
      <dgm:spPr/>
      <dgm:t>
        <a:bodyPr/>
        <a:lstStyle/>
        <a:p>
          <a:endParaRPr lang="en-US"/>
        </a:p>
      </dgm:t>
    </dgm:pt>
    <dgm:pt modelId="{68DDB5E0-8FE4-C243-A105-9839369CEA1D}" type="pres">
      <dgm:prSet presAssocID="{81FABBDD-D4D3-9946-978A-C920B264F160}" presName="diagram" presStyleCnt="0">
        <dgm:presLayoutVars>
          <dgm:dir/>
          <dgm:resizeHandles val="exact"/>
        </dgm:presLayoutVars>
      </dgm:prSet>
      <dgm:spPr/>
    </dgm:pt>
    <dgm:pt modelId="{047311DD-728A-ED4D-B100-B988575B68CF}" type="pres">
      <dgm:prSet presAssocID="{02AD03BF-32F4-F747-A35F-1B0FE0DA04A6}" presName="node" presStyleLbl="node1" presStyleIdx="0" presStyleCnt="9">
        <dgm:presLayoutVars>
          <dgm:bulletEnabled val="1"/>
        </dgm:presLayoutVars>
      </dgm:prSet>
      <dgm:spPr/>
    </dgm:pt>
    <dgm:pt modelId="{3EF8B639-0DAE-3841-9F27-88236B702406}" type="pres">
      <dgm:prSet presAssocID="{4733D8AA-04B5-E740-A142-89DF9F37ED19}" presName="sibTrans" presStyleCnt="0"/>
      <dgm:spPr/>
    </dgm:pt>
    <dgm:pt modelId="{92DED51A-5BCF-8E41-9813-8D601F618B53}" type="pres">
      <dgm:prSet presAssocID="{E5279C50-9141-7B4B-93DF-3D1F0FB038B9}" presName="node" presStyleLbl="node1" presStyleIdx="1" presStyleCnt="9">
        <dgm:presLayoutVars>
          <dgm:bulletEnabled val="1"/>
        </dgm:presLayoutVars>
      </dgm:prSet>
      <dgm:spPr/>
    </dgm:pt>
    <dgm:pt modelId="{301A1F89-EA33-B84B-89AF-FBC67A251CDF}" type="pres">
      <dgm:prSet presAssocID="{9D6F404C-D749-5540-9EBB-7FAE01C06773}" presName="sibTrans" presStyleCnt="0"/>
      <dgm:spPr/>
    </dgm:pt>
    <dgm:pt modelId="{0B0867D2-EE9E-954A-81F7-40B5A9D93253}" type="pres">
      <dgm:prSet presAssocID="{5B4982BF-669F-274F-982E-6F04470D09E4}" presName="node" presStyleLbl="node1" presStyleIdx="2" presStyleCnt="9">
        <dgm:presLayoutVars>
          <dgm:bulletEnabled val="1"/>
        </dgm:presLayoutVars>
      </dgm:prSet>
      <dgm:spPr/>
    </dgm:pt>
    <dgm:pt modelId="{98DD5D99-93F0-D74A-95C7-25565A11D609}" type="pres">
      <dgm:prSet presAssocID="{9698D993-827F-D848-B6D9-DB1B7B8E00A7}" presName="sibTrans" presStyleCnt="0"/>
      <dgm:spPr/>
    </dgm:pt>
    <dgm:pt modelId="{CDA7AD8D-15BD-CC4D-8149-6263D1A8841A}" type="pres">
      <dgm:prSet presAssocID="{B319792F-D38F-B947-A7F8-AE024EC6236C}" presName="node" presStyleLbl="node1" presStyleIdx="3" presStyleCnt="9">
        <dgm:presLayoutVars>
          <dgm:bulletEnabled val="1"/>
        </dgm:presLayoutVars>
      </dgm:prSet>
      <dgm:spPr/>
    </dgm:pt>
    <dgm:pt modelId="{01131625-504C-0242-8556-CCC3F009EC9B}" type="pres">
      <dgm:prSet presAssocID="{31ECCA33-BC06-1742-917D-E1C8B3DE19ED}" presName="sibTrans" presStyleCnt="0"/>
      <dgm:spPr/>
    </dgm:pt>
    <dgm:pt modelId="{C23BFE98-5466-7246-9A0E-05CA6C4EEDB8}" type="pres">
      <dgm:prSet presAssocID="{59BCED82-2ED6-A141-85CF-80DD53389402}" presName="node" presStyleLbl="node1" presStyleIdx="4" presStyleCnt="9">
        <dgm:presLayoutVars>
          <dgm:bulletEnabled val="1"/>
        </dgm:presLayoutVars>
      </dgm:prSet>
      <dgm:spPr/>
    </dgm:pt>
    <dgm:pt modelId="{C5B0C36B-920C-004B-BB03-E50C01B1AFAD}" type="pres">
      <dgm:prSet presAssocID="{BEB66130-E8A7-CC41-B81E-C0EB3F372A62}" presName="sibTrans" presStyleCnt="0"/>
      <dgm:spPr/>
    </dgm:pt>
    <dgm:pt modelId="{532CC04D-CF79-0445-907E-FAEDAE299F98}" type="pres">
      <dgm:prSet presAssocID="{98A44EA3-3BDE-014D-BBDD-057CAE560C65}" presName="node" presStyleLbl="node1" presStyleIdx="5" presStyleCnt="9">
        <dgm:presLayoutVars>
          <dgm:bulletEnabled val="1"/>
        </dgm:presLayoutVars>
      </dgm:prSet>
      <dgm:spPr/>
    </dgm:pt>
    <dgm:pt modelId="{278FF76F-1981-654B-A1BE-8D4DB9EDFC17}" type="pres">
      <dgm:prSet presAssocID="{C44FF1DC-CB4B-5749-BF42-BAE10CA31028}" presName="sibTrans" presStyleCnt="0"/>
      <dgm:spPr/>
    </dgm:pt>
    <dgm:pt modelId="{33044ED1-8ABC-6640-8385-C66CC8A68469}" type="pres">
      <dgm:prSet presAssocID="{BE0FDE7B-5620-1145-A900-227BADCD067F}" presName="node" presStyleLbl="node1" presStyleIdx="6" presStyleCnt="9">
        <dgm:presLayoutVars>
          <dgm:bulletEnabled val="1"/>
        </dgm:presLayoutVars>
      </dgm:prSet>
      <dgm:spPr/>
    </dgm:pt>
    <dgm:pt modelId="{D0B5ED83-02BB-154C-BEA3-A0466DA5D152}" type="pres">
      <dgm:prSet presAssocID="{1CCA8008-DBB2-F343-813B-15F5DFE0B500}" presName="sibTrans" presStyleCnt="0"/>
      <dgm:spPr/>
    </dgm:pt>
    <dgm:pt modelId="{91ED495E-D53C-354B-AF77-2659C61234EE}" type="pres">
      <dgm:prSet presAssocID="{D319F7D6-D7DF-2848-B753-8F91B7F5C95B}" presName="node" presStyleLbl="node1" presStyleIdx="7" presStyleCnt="9">
        <dgm:presLayoutVars>
          <dgm:bulletEnabled val="1"/>
        </dgm:presLayoutVars>
      </dgm:prSet>
      <dgm:spPr/>
    </dgm:pt>
    <dgm:pt modelId="{F281C7B0-7500-A549-B2CC-ED79590F5169}" type="pres">
      <dgm:prSet presAssocID="{04EEA57F-8CCC-CE4D-A1C4-9511FAE8F366}" presName="sibTrans" presStyleCnt="0"/>
      <dgm:spPr/>
    </dgm:pt>
    <dgm:pt modelId="{B33D812A-0A3C-DC4B-89AC-1AEEE8AEE8C9}" type="pres">
      <dgm:prSet presAssocID="{CBECFB78-D209-FA4A-829B-DCFCEED21EF9}" presName="node" presStyleLbl="node1" presStyleIdx="8" presStyleCnt="9">
        <dgm:presLayoutVars>
          <dgm:bulletEnabled val="1"/>
        </dgm:presLayoutVars>
      </dgm:prSet>
      <dgm:spPr/>
    </dgm:pt>
  </dgm:ptLst>
  <dgm:cxnLst>
    <dgm:cxn modelId="{23E97801-C58E-8542-9423-11A3A7B71116}" type="presOf" srcId="{59BCED82-2ED6-A141-85CF-80DD53389402}" destId="{C23BFE98-5466-7246-9A0E-05CA6C4EEDB8}" srcOrd="0" destOrd="0" presId="urn:microsoft.com/office/officeart/2005/8/layout/default"/>
    <dgm:cxn modelId="{C1BC4E03-9459-364F-B24F-2EE55B6F304E}" type="presOf" srcId="{5B4982BF-669F-274F-982E-6F04470D09E4}" destId="{0B0867D2-EE9E-954A-81F7-40B5A9D93253}" srcOrd="0" destOrd="0" presId="urn:microsoft.com/office/officeart/2005/8/layout/default"/>
    <dgm:cxn modelId="{CBBDC717-4A83-0448-8D21-7DC37B73678E}" srcId="{81FABBDD-D4D3-9946-978A-C920B264F160}" destId="{98A44EA3-3BDE-014D-BBDD-057CAE560C65}" srcOrd="5" destOrd="0" parTransId="{2967C99B-14F0-B848-B7AA-823214F4C18D}" sibTransId="{C44FF1DC-CB4B-5749-BF42-BAE10CA31028}"/>
    <dgm:cxn modelId="{ABA40822-B92A-C546-BDCA-AD93DCD7D3D3}" type="presOf" srcId="{BE0FDE7B-5620-1145-A900-227BADCD067F}" destId="{33044ED1-8ABC-6640-8385-C66CC8A68469}" srcOrd="0" destOrd="0" presId="urn:microsoft.com/office/officeart/2005/8/layout/default"/>
    <dgm:cxn modelId="{A4413B27-19FD-564B-9460-3C9AE0859104}" srcId="{81FABBDD-D4D3-9946-978A-C920B264F160}" destId="{E5279C50-9141-7B4B-93DF-3D1F0FB038B9}" srcOrd="1" destOrd="0" parTransId="{4B0F4188-32D4-E849-8C0C-C55BDE4ED2B6}" sibTransId="{9D6F404C-D749-5540-9EBB-7FAE01C06773}"/>
    <dgm:cxn modelId="{B1472841-854E-E848-868F-11A8457BDC0A}" srcId="{81FABBDD-D4D3-9946-978A-C920B264F160}" destId="{02AD03BF-32F4-F747-A35F-1B0FE0DA04A6}" srcOrd="0" destOrd="0" parTransId="{89C96C74-A825-2246-B4FF-C9FB6289DD17}" sibTransId="{4733D8AA-04B5-E740-A142-89DF9F37ED19}"/>
    <dgm:cxn modelId="{14E34B6A-1F91-6C4C-933D-95704DE408BE}" srcId="{81FABBDD-D4D3-9946-978A-C920B264F160}" destId="{59BCED82-2ED6-A141-85CF-80DD53389402}" srcOrd="4" destOrd="0" parTransId="{4D0C05C1-3BF7-0F4D-8365-F75CF2DD5946}" sibTransId="{BEB66130-E8A7-CC41-B81E-C0EB3F372A62}"/>
    <dgm:cxn modelId="{3FA4CB70-6C90-2E47-9AFC-490ED7F09936}" type="presOf" srcId="{E5279C50-9141-7B4B-93DF-3D1F0FB038B9}" destId="{92DED51A-5BCF-8E41-9813-8D601F618B53}" srcOrd="0" destOrd="0" presId="urn:microsoft.com/office/officeart/2005/8/layout/default"/>
    <dgm:cxn modelId="{238C9679-0BB6-7945-ACF0-D11BAFEEB0C9}" type="presOf" srcId="{B319792F-D38F-B947-A7F8-AE024EC6236C}" destId="{CDA7AD8D-15BD-CC4D-8149-6263D1A8841A}" srcOrd="0" destOrd="0" presId="urn:microsoft.com/office/officeart/2005/8/layout/default"/>
    <dgm:cxn modelId="{0F2CF97C-A2F6-A046-A06C-AFCDC03232C7}" type="presOf" srcId="{CBECFB78-D209-FA4A-829B-DCFCEED21EF9}" destId="{B33D812A-0A3C-DC4B-89AC-1AEEE8AEE8C9}" srcOrd="0" destOrd="0" presId="urn:microsoft.com/office/officeart/2005/8/layout/default"/>
    <dgm:cxn modelId="{C944437D-7D51-7F4D-8267-73E216DC526B}" srcId="{81FABBDD-D4D3-9946-978A-C920B264F160}" destId="{5B4982BF-669F-274F-982E-6F04470D09E4}" srcOrd="2" destOrd="0" parTransId="{2B5371A3-2A94-8C44-A26B-E03FE71C42BC}" sibTransId="{9698D993-827F-D848-B6D9-DB1B7B8E00A7}"/>
    <dgm:cxn modelId="{AC2E4C82-64F9-3647-BA0D-2856FB40BD90}" srcId="{81FABBDD-D4D3-9946-978A-C920B264F160}" destId="{D319F7D6-D7DF-2848-B753-8F91B7F5C95B}" srcOrd="7" destOrd="0" parTransId="{46CF22CF-B27F-B24D-B5B6-D2267F7C8ADB}" sibTransId="{04EEA57F-8CCC-CE4D-A1C4-9511FAE8F366}"/>
    <dgm:cxn modelId="{8B951E8A-28CC-0E4A-B798-4BFD28BBEDF8}" type="presOf" srcId="{D319F7D6-D7DF-2848-B753-8F91B7F5C95B}" destId="{91ED495E-D53C-354B-AF77-2659C61234EE}" srcOrd="0" destOrd="0" presId="urn:microsoft.com/office/officeart/2005/8/layout/default"/>
    <dgm:cxn modelId="{2A5F6FA2-FDFE-934F-BD3C-92CD20A586E4}" type="presOf" srcId="{98A44EA3-3BDE-014D-BBDD-057CAE560C65}" destId="{532CC04D-CF79-0445-907E-FAEDAE299F98}" srcOrd="0" destOrd="0" presId="urn:microsoft.com/office/officeart/2005/8/layout/default"/>
    <dgm:cxn modelId="{600567A4-9DD1-424B-8778-970058F051A1}" srcId="{81FABBDD-D4D3-9946-978A-C920B264F160}" destId="{B319792F-D38F-B947-A7F8-AE024EC6236C}" srcOrd="3" destOrd="0" parTransId="{95720B03-6EA1-7B44-BD23-9C6D5290E2D3}" sibTransId="{31ECCA33-BC06-1742-917D-E1C8B3DE19ED}"/>
    <dgm:cxn modelId="{804A6BF0-0C75-9642-9A52-17C66D85DD74}" srcId="{81FABBDD-D4D3-9946-978A-C920B264F160}" destId="{CBECFB78-D209-FA4A-829B-DCFCEED21EF9}" srcOrd="8" destOrd="0" parTransId="{C0B8A9EA-09DA-7743-80A8-7CA32F6E18AE}" sibTransId="{49DDA5A8-259F-094B-9AAE-E7BF50F020BA}"/>
    <dgm:cxn modelId="{409CCBF4-8364-9E4F-89EC-E0F2F6275DDD}" srcId="{81FABBDD-D4D3-9946-978A-C920B264F160}" destId="{BE0FDE7B-5620-1145-A900-227BADCD067F}" srcOrd="6" destOrd="0" parTransId="{A19467F5-2AD6-0C49-946D-9B00A2FECC4A}" sibTransId="{1CCA8008-DBB2-F343-813B-15F5DFE0B500}"/>
    <dgm:cxn modelId="{3C7801F5-E6BF-144E-A7F0-7053D7AC77FA}" type="presOf" srcId="{02AD03BF-32F4-F747-A35F-1B0FE0DA04A6}" destId="{047311DD-728A-ED4D-B100-B988575B68CF}" srcOrd="0" destOrd="0" presId="urn:microsoft.com/office/officeart/2005/8/layout/default"/>
    <dgm:cxn modelId="{24CE29FA-DB19-D548-BFCD-9F15F678850E}" type="presOf" srcId="{81FABBDD-D4D3-9946-978A-C920B264F160}" destId="{68DDB5E0-8FE4-C243-A105-9839369CEA1D}" srcOrd="0" destOrd="0" presId="urn:microsoft.com/office/officeart/2005/8/layout/default"/>
    <dgm:cxn modelId="{6EE8F747-D438-3F44-B3A3-B5F92ABED5F9}" type="presParOf" srcId="{68DDB5E0-8FE4-C243-A105-9839369CEA1D}" destId="{047311DD-728A-ED4D-B100-B988575B68CF}" srcOrd="0" destOrd="0" presId="urn:microsoft.com/office/officeart/2005/8/layout/default"/>
    <dgm:cxn modelId="{19F0D5CD-A10C-F04A-9BAB-547055056238}" type="presParOf" srcId="{68DDB5E0-8FE4-C243-A105-9839369CEA1D}" destId="{3EF8B639-0DAE-3841-9F27-88236B702406}" srcOrd="1" destOrd="0" presId="urn:microsoft.com/office/officeart/2005/8/layout/default"/>
    <dgm:cxn modelId="{2197ABEC-B2DE-6E47-A777-EC99C6B3B3DB}" type="presParOf" srcId="{68DDB5E0-8FE4-C243-A105-9839369CEA1D}" destId="{92DED51A-5BCF-8E41-9813-8D601F618B53}" srcOrd="2" destOrd="0" presId="urn:microsoft.com/office/officeart/2005/8/layout/default"/>
    <dgm:cxn modelId="{0CE86D3B-463A-A34C-A500-261E1DB16890}" type="presParOf" srcId="{68DDB5E0-8FE4-C243-A105-9839369CEA1D}" destId="{301A1F89-EA33-B84B-89AF-FBC67A251CDF}" srcOrd="3" destOrd="0" presId="urn:microsoft.com/office/officeart/2005/8/layout/default"/>
    <dgm:cxn modelId="{045A7DEE-9FED-9342-830C-897E2C1D0B40}" type="presParOf" srcId="{68DDB5E0-8FE4-C243-A105-9839369CEA1D}" destId="{0B0867D2-EE9E-954A-81F7-40B5A9D93253}" srcOrd="4" destOrd="0" presId="urn:microsoft.com/office/officeart/2005/8/layout/default"/>
    <dgm:cxn modelId="{5327B191-7228-8D4F-A273-78930F142215}" type="presParOf" srcId="{68DDB5E0-8FE4-C243-A105-9839369CEA1D}" destId="{98DD5D99-93F0-D74A-95C7-25565A11D609}" srcOrd="5" destOrd="0" presId="urn:microsoft.com/office/officeart/2005/8/layout/default"/>
    <dgm:cxn modelId="{FF38BE15-AC54-E54B-964E-5E9FEDAE2946}" type="presParOf" srcId="{68DDB5E0-8FE4-C243-A105-9839369CEA1D}" destId="{CDA7AD8D-15BD-CC4D-8149-6263D1A8841A}" srcOrd="6" destOrd="0" presId="urn:microsoft.com/office/officeart/2005/8/layout/default"/>
    <dgm:cxn modelId="{6D978227-E8CB-F749-984B-DBB0F20ACFBB}" type="presParOf" srcId="{68DDB5E0-8FE4-C243-A105-9839369CEA1D}" destId="{01131625-504C-0242-8556-CCC3F009EC9B}" srcOrd="7" destOrd="0" presId="urn:microsoft.com/office/officeart/2005/8/layout/default"/>
    <dgm:cxn modelId="{65371690-BEE8-DF40-BC48-2EDE6C8504DC}" type="presParOf" srcId="{68DDB5E0-8FE4-C243-A105-9839369CEA1D}" destId="{C23BFE98-5466-7246-9A0E-05CA6C4EEDB8}" srcOrd="8" destOrd="0" presId="urn:microsoft.com/office/officeart/2005/8/layout/default"/>
    <dgm:cxn modelId="{D8A0A2BA-6293-FD49-B13D-02BBD696A964}" type="presParOf" srcId="{68DDB5E0-8FE4-C243-A105-9839369CEA1D}" destId="{C5B0C36B-920C-004B-BB03-E50C01B1AFAD}" srcOrd="9" destOrd="0" presId="urn:microsoft.com/office/officeart/2005/8/layout/default"/>
    <dgm:cxn modelId="{654ACAA1-D389-F642-B4F0-EB4DCE1A8BC1}" type="presParOf" srcId="{68DDB5E0-8FE4-C243-A105-9839369CEA1D}" destId="{532CC04D-CF79-0445-907E-FAEDAE299F98}" srcOrd="10" destOrd="0" presId="urn:microsoft.com/office/officeart/2005/8/layout/default"/>
    <dgm:cxn modelId="{27E85FD0-2DAF-3F4E-9F9D-9E7B1444CDCA}" type="presParOf" srcId="{68DDB5E0-8FE4-C243-A105-9839369CEA1D}" destId="{278FF76F-1981-654B-A1BE-8D4DB9EDFC17}" srcOrd="11" destOrd="0" presId="urn:microsoft.com/office/officeart/2005/8/layout/default"/>
    <dgm:cxn modelId="{7AF69535-F408-4242-B49D-13C9F9DA4B41}" type="presParOf" srcId="{68DDB5E0-8FE4-C243-A105-9839369CEA1D}" destId="{33044ED1-8ABC-6640-8385-C66CC8A68469}" srcOrd="12" destOrd="0" presId="urn:microsoft.com/office/officeart/2005/8/layout/default"/>
    <dgm:cxn modelId="{35487163-6696-6249-835F-592FD5F19552}" type="presParOf" srcId="{68DDB5E0-8FE4-C243-A105-9839369CEA1D}" destId="{D0B5ED83-02BB-154C-BEA3-A0466DA5D152}" srcOrd="13" destOrd="0" presId="urn:microsoft.com/office/officeart/2005/8/layout/default"/>
    <dgm:cxn modelId="{6EDCC2CE-E64C-A942-BB56-3922BD602A50}" type="presParOf" srcId="{68DDB5E0-8FE4-C243-A105-9839369CEA1D}" destId="{91ED495E-D53C-354B-AF77-2659C61234EE}" srcOrd="14" destOrd="0" presId="urn:microsoft.com/office/officeart/2005/8/layout/default"/>
    <dgm:cxn modelId="{616C66C3-4DA8-F94A-97F0-71A6D50DCFD6}" type="presParOf" srcId="{68DDB5E0-8FE4-C243-A105-9839369CEA1D}" destId="{F281C7B0-7500-A549-B2CC-ED79590F5169}" srcOrd="15" destOrd="0" presId="urn:microsoft.com/office/officeart/2005/8/layout/default"/>
    <dgm:cxn modelId="{5C6F948A-127B-ED48-8DE2-EC7CFAB8B287}" type="presParOf" srcId="{68DDB5E0-8FE4-C243-A105-9839369CEA1D}" destId="{B33D812A-0A3C-DC4B-89AC-1AEEE8AEE8C9}"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FABBDD-D4D3-9946-978A-C920B264F160}" type="doc">
      <dgm:prSet loTypeId="urn:microsoft.com/office/officeart/2005/8/layout/default" loCatId="" qsTypeId="urn:microsoft.com/office/officeart/2005/8/quickstyle/simple1" qsCatId="simple" csTypeId="urn:microsoft.com/office/officeart/2005/8/colors/accent4_2" csCatId="accent4" phldr="1"/>
      <dgm:spPr/>
      <dgm:t>
        <a:bodyPr/>
        <a:lstStyle/>
        <a:p>
          <a:endParaRPr lang="en-US"/>
        </a:p>
      </dgm:t>
    </dgm:pt>
    <dgm:pt modelId="{02AD03BF-32F4-F747-A35F-1B0FE0DA04A6}">
      <dgm:prSet phldrT="[Text]"/>
      <dgm:spPr/>
      <dgm:t>
        <a:bodyPr/>
        <a:lstStyle/>
        <a:p>
          <a:r>
            <a:rPr lang="en-US" dirty="0"/>
            <a:t>There are a set of tasks to be scheduled</a:t>
          </a:r>
        </a:p>
      </dgm:t>
    </dgm:pt>
    <dgm:pt modelId="{89C96C74-A825-2246-B4FF-C9FB6289DD17}" type="parTrans" cxnId="{B1472841-854E-E848-868F-11A8457BDC0A}">
      <dgm:prSet/>
      <dgm:spPr/>
      <dgm:t>
        <a:bodyPr/>
        <a:lstStyle/>
        <a:p>
          <a:endParaRPr lang="en-US"/>
        </a:p>
      </dgm:t>
    </dgm:pt>
    <dgm:pt modelId="{4733D8AA-04B5-E740-A142-89DF9F37ED19}" type="sibTrans" cxnId="{B1472841-854E-E848-868F-11A8457BDC0A}">
      <dgm:prSet/>
      <dgm:spPr/>
      <dgm:t>
        <a:bodyPr/>
        <a:lstStyle/>
        <a:p>
          <a:endParaRPr lang="en-US"/>
        </a:p>
      </dgm:t>
    </dgm:pt>
    <dgm:pt modelId="{E5279C50-9141-7B4B-93DF-3D1F0FB038B9}">
      <dgm:prSet phldrT="[Text]"/>
      <dgm:spPr/>
      <dgm:t>
        <a:bodyPr/>
        <a:lstStyle/>
        <a:p>
          <a:r>
            <a:rPr lang="en-US" dirty="0"/>
            <a:t>There are a set of resources to schedule the tasks</a:t>
          </a:r>
        </a:p>
      </dgm:t>
    </dgm:pt>
    <dgm:pt modelId="{4B0F4188-32D4-E849-8C0C-C55BDE4ED2B6}" type="parTrans" cxnId="{A4413B27-19FD-564B-9460-3C9AE0859104}">
      <dgm:prSet/>
      <dgm:spPr/>
      <dgm:t>
        <a:bodyPr/>
        <a:lstStyle/>
        <a:p>
          <a:endParaRPr lang="en-US"/>
        </a:p>
      </dgm:t>
    </dgm:pt>
    <dgm:pt modelId="{9D6F404C-D749-5540-9EBB-7FAE01C06773}" type="sibTrans" cxnId="{A4413B27-19FD-564B-9460-3C9AE0859104}">
      <dgm:prSet/>
      <dgm:spPr/>
      <dgm:t>
        <a:bodyPr/>
        <a:lstStyle/>
        <a:p>
          <a:endParaRPr lang="en-US"/>
        </a:p>
      </dgm:t>
    </dgm:pt>
    <dgm:pt modelId="{B319792F-D38F-B947-A7F8-AE024EC6236C}">
      <dgm:prSet phldrT="[Text]"/>
      <dgm:spPr/>
      <dgm:t>
        <a:bodyPr/>
        <a:lstStyle/>
        <a:p>
          <a:pPr>
            <a:buNone/>
          </a:pPr>
          <a:r>
            <a:rPr lang="en-US" dirty="0"/>
            <a:t>Tasks have different processing times</a:t>
          </a:r>
        </a:p>
      </dgm:t>
    </dgm:pt>
    <dgm:pt modelId="{95720B03-6EA1-7B44-BD23-9C6D5290E2D3}" type="parTrans" cxnId="{600567A4-9DD1-424B-8778-970058F051A1}">
      <dgm:prSet/>
      <dgm:spPr/>
      <dgm:t>
        <a:bodyPr/>
        <a:lstStyle/>
        <a:p>
          <a:endParaRPr lang="en-US"/>
        </a:p>
      </dgm:t>
    </dgm:pt>
    <dgm:pt modelId="{31ECCA33-BC06-1742-917D-E1C8B3DE19ED}" type="sibTrans" cxnId="{600567A4-9DD1-424B-8778-970058F051A1}">
      <dgm:prSet/>
      <dgm:spPr/>
      <dgm:t>
        <a:bodyPr/>
        <a:lstStyle/>
        <a:p>
          <a:endParaRPr lang="en-US"/>
        </a:p>
      </dgm:t>
    </dgm:pt>
    <dgm:pt modelId="{5B4982BF-669F-274F-982E-6F04470D09E4}">
      <dgm:prSet phldrT="[Text]"/>
      <dgm:spPr/>
      <dgm:t>
        <a:bodyPr/>
        <a:lstStyle/>
        <a:p>
          <a:r>
            <a:rPr lang="en-US" dirty="0"/>
            <a:t>There are groups of resources</a:t>
          </a:r>
        </a:p>
      </dgm:t>
    </dgm:pt>
    <dgm:pt modelId="{2B5371A3-2A94-8C44-A26B-E03FE71C42BC}" type="parTrans" cxnId="{C944437D-7D51-7F4D-8267-73E216DC526B}">
      <dgm:prSet/>
      <dgm:spPr/>
      <dgm:t>
        <a:bodyPr/>
        <a:lstStyle/>
        <a:p>
          <a:endParaRPr lang="en-US"/>
        </a:p>
      </dgm:t>
    </dgm:pt>
    <dgm:pt modelId="{9698D993-827F-D848-B6D9-DB1B7B8E00A7}" type="sibTrans" cxnId="{C944437D-7D51-7F4D-8267-73E216DC526B}">
      <dgm:prSet/>
      <dgm:spPr/>
      <dgm:t>
        <a:bodyPr/>
        <a:lstStyle/>
        <a:p>
          <a:endParaRPr lang="en-US"/>
        </a:p>
      </dgm:t>
    </dgm:pt>
    <dgm:pt modelId="{59BCED82-2ED6-A141-85CF-80DD53389402}">
      <dgm:prSet phldrT="[Text]"/>
      <dgm:spPr/>
      <dgm:t>
        <a:bodyPr/>
        <a:lstStyle/>
        <a:p>
          <a:pPr>
            <a:buNone/>
          </a:pPr>
          <a:r>
            <a:rPr lang="en-US" dirty="0"/>
            <a:t>Each resource has a maximum length of time they can actively work on tasks</a:t>
          </a:r>
        </a:p>
      </dgm:t>
    </dgm:pt>
    <dgm:pt modelId="{4D0C05C1-3BF7-0F4D-8365-F75CF2DD5946}" type="parTrans" cxnId="{14E34B6A-1F91-6C4C-933D-95704DE408BE}">
      <dgm:prSet/>
      <dgm:spPr/>
      <dgm:t>
        <a:bodyPr/>
        <a:lstStyle/>
        <a:p>
          <a:endParaRPr lang="en-US"/>
        </a:p>
      </dgm:t>
    </dgm:pt>
    <dgm:pt modelId="{BEB66130-E8A7-CC41-B81E-C0EB3F372A62}" type="sibTrans" cxnId="{14E34B6A-1F91-6C4C-933D-95704DE408BE}">
      <dgm:prSet/>
      <dgm:spPr/>
      <dgm:t>
        <a:bodyPr/>
        <a:lstStyle/>
        <a:p>
          <a:endParaRPr lang="en-US"/>
        </a:p>
      </dgm:t>
    </dgm:pt>
    <dgm:pt modelId="{98A44EA3-3BDE-014D-BBDD-057CAE560C65}">
      <dgm:prSet phldrT="[Text]"/>
      <dgm:spPr/>
      <dgm:t>
        <a:bodyPr/>
        <a:lstStyle/>
        <a:p>
          <a:pPr>
            <a:buNone/>
          </a:pPr>
          <a:r>
            <a:rPr lang="en-US" dirty="0"/>
            <a:t>A resource has a specific operating cost per time unit</a:t>
          </a:r>
        </a:p>
      </dgm:t>
    </dgm:pt>
    <dgm:pt modelId="{2967C99B-14F0-B848-B7AA-823214F4C18D}" type="parTrans" cxnId="{CBBDC717-4A83-0448-8D21-7DC37B73678E}">
      <dgm:prSet/>
      <dgm:spPr/>
      <dgm:t>
        <a:bodyPr/>
        <a:lstStyle/>
        <a:p>
          <a:endParaRPr lang="en-US"/>
        </a:p>
      </dgm:t>
    </dgm:pt>
    <dgm:pt modelId="{C44FF1DC-CB4B-5749-BF42-BAE10CA31028}" type="sibTrans" cxnId="{CBBDC717-4A83-0448-8D21-7DC37B73678E}">
      <dgm:prSet/>
      <dgm:spPr/>
      <dgm:t>
        <a:bodyPr/>
        <a:lstStyle/>
        <a:p>
          <a:endParaRPr lang="en-US"/>
        </a:p>
      </dgm:t>
    </dgm:pt>
    <dgm:pt modelId="{BE0FDE7B-5620-1145-A900-227BADCD067F}">
      <dgm:prSet phldrT="[Text]"/>
      <dgm:spPr/>
      <dgm:t>
        <a:bodyPr/>
        <a:lstStyle/>
        <a:p>
          <a:pPr>
            <a:buNone/>
          </a:pPr>
          <a:r>
            <a:rPr lang="en-US" dirty="0"/>
            <a:t>Some tasks cannot be completed by some resources</a:t>
          </a:r>
        </a:p>
      </dgm:t>
    </dgm:pt>
    <dgm:pt modelId="{A19467F5-2AD6-0C49-946D-9B00A2FECC4A}" type="parTrans" cxnId="{409CCBF4-8364-9E4F-89EC-E0F2F6275DDD}">
      <dgm:prSet/>
      <dgm:spPr/>
      <dgm:t>
        <a:bodyPr/>
        <a:lstStyle/>
        <a:p>
          <a:endParaRPr lang="en-US"/>
        </a:p>
      </dgm:t>
    </dgm:pt>
    <dgm:pt modelId="{1CCA8008-DBB2-F343-813B-15F5DFE0B500}" type="sibTrans" cxnId="{409CCBF4-8364-9E4F-89EC-E0F2F6275DDD}">
      <dgm:prSet/>
      <dgm:spPr/>
      <dgm:t>
        <a:bodyPr/>
        <a:lstStyle/>
        <a:p>
          <a:endParaRPr lang="en-US"/>
        </a:p>
      </dgm:t>
    </dgm:pt>
    <dgm:pt modelId="{D319F7D6-D7DF-2848-B753-8F91B7F5C95B}">
      <dgm:prSet phldrT="[Text]"/>
      <dgm:spPr/>
      <dgm:t>
        <a:bodyPr/>
        <a:lstStyle/>
        <a:p>
          <a:pPr>
            <a:buNone/>
          </a:pPr>
          <a:r>
            <a:rPr lang="en-US" dirty="0"/>
            <a:t>Each resource group has a minimum and a maximum number of </a:t>
          </a:r>
          <a:r>
            <a:rPr lang="en-US"/>
            <a:t>tasks in </a:t>
          </a:r>
          <a:r>
            <a:rPr lang="en-US" dirty="0"/>
            <a:t>a day</a:t>
          </a:r>
        </a:p>
      </dgm:t>
    </dgm:pt>
    <dgm:pt modelId="{46CF22CF-B27F-B24D-B5B6-D2267F7C8ADB}" type="parTrans" cxnId="{AC2E4C82-64F9-3647-BA0D-2856FB40BD90}">
      <dgm:prSet/>
      <dgm:spPr/>
      <dgm:t>
        <a:bodyPr/>
        <a:lstStyle/>
        <a:p>
          <a:endParaRPr lang="en-US"/>
        </a:p>
      </dgm:t>
    </dgm:pt>
    <dgm:pt modelId="{04EEA57F-8CCC-CE4D-A1C4-9511FAE8F366}" type="sibTrans" cxnId="{AC2E4C82-64F9-3647-BA0D-2856FB40BD90}">
      <dgm:prSet/>
      <dgm:spPr/>
      <dgm:t>
        <a:bodyPr/>
        <a:lstStyle/>
        <a:p>
          <a:endParaRPr lang="en-US"/>
        </a:p>
      </dgm:t>
    </dgm:pt>
    <dgm:pt modelId="{CBECFB78-D209-FA4A-829B-DCFCEED21EF9}">
      <dgm:prSet phldrT="[Text]"/>
      <dgm:spPr/>
      <dgm:t>
        <a:bodyPr/>
        <a:lstStyle/>
        <a:p>
          <a:pPr>
            <a:buNone/>
          </a:pPr>
          <a:r>
            <a:rPr lang="en-US" dirty="0"/>
            <a:t>The goal is to minimize the total cost of processing all the tasks</a:t>
          </a:r>
        </a:p>
      </dgm:t>
    </dgm:pt>
    <dgm:pt modelId="{C0B8A9EA-09DA-7743-80A8-7CA32F6E18AE}" type="parTrans" cxnId="{804A6BF0-0C75-9642-9A52-17C66D85DD74}">
      <dgm:prSet/>
      <dgm:spPr/>
      <dgm:t>
        <a:bodyPr/>
        <a:lstStyle/>
        <a:p>
          <a:endParaRPr lang="en-US"/>
        </a:p>
      </dgm:t>
    </dgm:pt>
    <dgm:pt modelId="{49DDA5A8-259F-094B-9AAE-E7BF50F020BA}" type="sibTrans" cxnId="{804A6BF0-0C75-9642-9A52-17C66D85DD74}">
      <dgm:prSet/>
      <dgm:spPr/>
      <dgm:t>
        <a:bodyPr/>
        <a:lstStyle/>
        <a:p>
          <a:endParaRPr lang="en-US"/>
        </a:p>
      </dgm:t>
    </dgm:pt>
    <dgm:pt modelId="{68DDB5E0-8FE4-C243-A105-9839369CEA1D}" type="pres">
      <dgm:prSet presAssocID="{81FABBDD-D4D3-9946-978A-C920B264F160}" presName="diagram" presStyleCnt="0">
        <dgm:presLayoutVars>
          <dgm:dir/>
          <dgm:resizeHandles val="exact"/>
        </dgm:presLayoutVars>
      </dgm:prSet>
      <dgm:spPr/>
    </dgm:pt>
    <dgm:pt modelId="{047311DD-728A-ED4D-B100-B988575B68CF}" type="pres">
      <dgm:prSet presAssocID="{02AD03BF-32F4-F747-A35F-1B0FE0DA04A6}" presName="node" presStyleLbl="node1" presStyleIdx="0" presStyleCnt="9">
        <dgm:presLayoutVars>
          <dgm:bulletEnabled val="1"/>
        </dgm:presLayoutVars>
      </dgm:prSet>
      <dgm:spPr/>
    </dgm:pt>
    <dgm:pt modelId="{3EF8B639-0DAE-3841-9F27-88236B702406}" type="pres">
      <dgm:prSet presAssocID="{4733D8AA-04B5-E740-A142-89DF9F37ED19}" presName="sibTrans" presStyleCnt="0"/>
      <dgm:spPr/>
    </dgm:pt>
    <dgm:pt modelId="{92DED51A-5BCF-8E41-9813-8D601F618B53}" type="pres">
      <dgm:prSet presAssocID="{E5279C50-9141-7B4B-93DF-3D1F0FB038B9}" presName="node" presStyleLbl="node1" presStyleIdx="1" presStyleCnt="9">
        <dgm:presLayoutVars>
          <dgm:bulletEnabled val="1"/>
        </dgm:presLayoutVars>
      </dgm:prSet>
      <dgm:spPr/>
    </dgm:pt>
    <dgm:pt modelId="{301A1F89-EA33-B84B-89AF-FBC67A251CDF}" type="pres">
      <dgm:prSet presAssocID="{9D6F404C-D749-5540-9EBB-7FAE01C06773}" presName="sibTrans" presStyleCnt="0"/>
      <dgm:spPr/>
    </dgm:pt>
    <dgm:pt modelId="{0B0867D2-EE9E-954A-81F7-40B5A9D93253}" type="pres">
      <dgm:prSet presAssocID="{5B4982BF-669F-274F-982E-6F04470D09E4}" presName="node" presStyleLbl="node1" presStyleIdx="2" presStyleCnt="9">
        <dgm:presLayoutVars>
          <dgm:bulletEnabled val="1"/>
        </dgm:presLayoutVars>
      </dgm:prSet>
      <dgm:spPr/>
    </dgm:pt>
    <dgm:pt modelId="{98DD5D99-93F0-D74A-95C7-25565A11D609}" type="pres">
      <dgm:prSet presAssocID="{9698D993-827F-D848-B6D9-DB1B7B8E00A7}" presName="sibTrans" presStyleCnt="0"/>
      <dgm:spPr/>
    </dgm:pt>
    <dgm:pt modelId="{CDA7AD8D-15BD-CC4D-8149-6263D1A8841A}" type="pres">
      <dgm:prSet presAssocID="{B319792F-D38F-B947-A7F8-AE024EC6236C}" presName="node" presStyleLbl="node1" presStyleIdx="3" presStyleCnt="9">
        <dgm:presLayoutVars>
          <dgm:bulletEnabled val="1"/>
        </dgm:presLayoutVars>
      </dgm:prSet>
      <dgm:spPr/>
    </dgm:pt>
    <dgm:pt modelId="{01131625-504C-0242-8556-CCC3F009EC9B}" type="pres">
      <dgm:prSet presAssocID="{31ECCA33-BC06-1742-917D-E1C8B3DE19ED}" presName="sibTrans" presStyleCnt="0"/>
      <dgm:spPr/>
    </dgm:pt>
    <dgm:pt modelId="{C23BFE98-5466-7246-9A0E-05CA6C4EEDB8}" type="pres">
      <dgm:prSet presAssocID="{59BCED82-2ED6-A141-85CF-80DD53389402}" presName="node" presStyleLbl="node1" presStyleIdx="4" presStyleCnt="9">
        <dgm:presLayoutVars>
          <dgm:bulletEnabled val="1"/>
        </dgm:presLayoutVars>
      </dgm:prSet>
      <dgm:spPr/>
    </dgm:pt>
    <dgm:pt modelId="{C5B0C36B-920C-004B-BB03-E50C01B1AFAD}" type="pres">
      <dgm:prSet presAssocID="{BEB66130-E8A7-CC41-B81E-C0EB3F372A62}" presName="sibTrans" presStyleCnt="0"/>
      <dgm:spPr/>
    </dgm:pt>
    <dgm:pt modelId="{532CC04D-CF79-0445-907E-FAEDAE299F98}" type="pres">
      <dgm:prSet presAssocID="{98A44EA3-3BDE-014D-BBDD-057CAE560C65}" presName="node" presStyleLbl="node1" presStyleIdx="5" presStyleCnt="9">
        <dgm:presLayoutVars>
          <dgm:bulletEnabled val="1"/>
        </dgm:presLayoutVars>
      </dgm:prSet>
      <dgm:spPr/>
    </dgm:pt>
    <dgm:pt modelId="{278FF76F-1981-654B-A1BE-8D4DB9EDFC17}" type="pres">
      <dgm:prSet presAssocID="{C44FF1DC-CB4B-5749-BF42-BAE10CA31028}" presName="sibTrans" presStyleCnt="0"/>
      <dgm:spPr/>
    </dgm:pt>
    <dgm:pt modelId="{33044ED1-8ABC-6640-8385-C66CC8A68469}" type="pres">
      <dgm:prSet presAssocID="{BE0FDE7B-5620-1145-A900-227BADCD067F}" presName="node" presStyleLbl="node1" presStyleIdx="6" presStyleCnt="9">
        <dgm:presLayoutVars>
          <dgm:bulletEnabled val="1"/>
        </dgm:presLayoutVars>
      </dgm:prSet>
      <dgm:spPr/>
    </dgm:pt>
    <dgm:pt modelId="{D0B5ED83-02BB-154C-BEA3-A0466DA5D152}" type="pres">
      <dgm:prSet presAssocID="{1CCA8008-DBB2-F343-813B-15F5DFE0B500}" presName="sibTrans" presStyleCnt="0"/>
      <dgm:spPr/>
    </dgm:pt>
    <dgm:pt modelId="{91ED495E-D53C-354B-AF77-2659C61234EE}" type="pres">
      <dgm:prSet presAssocID="{D319F7D6-D7DF-2848-B753-8F91B7F5C95B}" presName="node" presStyleLbl="node1" presStyleIdx="7" presStyleCnt="9">
        <dgm:presLayoutVars>
          <dgm:bulletEnabled val="1"/>
        </dgm:presLayoutVars>
      </dgm:prSet>
      <dgm:spPr/>
    </dgm:pt>
    <dgm:pt modelId="{F281C7B0-7500-A549-B2CC-ED79590F5169}" type="pres">
      <dgm:prSet presAssocID="{04EEA57F-8CCC-CE4D-A1C4-9511FAE8F366}" presName="sibTrans" presStyleCnt="0"/>
      <dgm:spPr/>
    </dgm:pt>
    <dgm:pt modelId="{B33D812A-0A3C-DC4B-89AC-1AEEE8AEE8C9}" type="pres">
      <dgm:prSet presAssocID="{CBECFB78-D209-FA4A-829B-DCFCEED21EF9}" presName="node" presStyleLbl="node1" presStyleIdx="8" presStyleCnt="9">
        <dgm:presLayoutVars>
          <dgm:bulletEnabled val="1"/>
        </dgm:presLayoutVars>
      </dgm:prSet>
      <dgm:spPr/>
    </dgm:pt>
  </dgm:ptLst>
  <dgm:cxnLst>
    <dgm:cxn modelId="{23E97801-C58E-8542-9423-11A3A7B71116}" type="presOf" srcId="{59BCED82-2ED6-A141-85CF-80DD53389402}" destId="{C23BFE98-5466-7246-9A0E-05CA6C4EEDB8}" srcOrd="0" destOrd="0" presId="urn:microsoft.com/office/officeart/2005/8/layout/default"/>
    <dgm:cxn modelId="{C1BC4E03-9459-364F-B24F-2EE55B6F304E}" type="presOf" srcId="{5B4982BF-669F-274F-982E-6F04470D09E4}" destId="{0B0867D2-EE9E-954A-81F7-40B5A9D93253}" srcOrd="0" destOrd="0" presId="urn:microsoft.com/office/officeart/2005/8/layout/default"/>
    <dgm:cxn modelId="{CBBDC717-4A83-0448-8D21-7DC37B73678E}" srcId="{81FABBDD-D4D3-9946-978A-C920B264F160}" destId="{98A44EA3-3BDE-014D-BBDD-057CAE560C65}" srcOrd="5" destOrd="0" parTransId="{2967C99B-14F0-B848-B7AA-823214F4C18D}" sibTransId="{C44FF1DC-CB4B-5749-BF42-BAE10CA31028}"/>
    <dgm:cxn modelId="{ABA40822-B92A-C546-BDCA-AD93DCD7D3D3}" type="presOf" srcId="{BE0FDE7B-5620-1145-A900-227BADCD067F}" destId="{33044ED1-8ABC-6640-8385-C66CC8A68469}" srcOrd="0" destOrd="0" presId="urn:microsoft.com/office/officeart/2005/8/layout/default"/>
    <dgm:cxn modelId="{A4413B27-19FD-564B-9460-3C9AE0859104}" srcId="{81FABBDD-D4D3-9946-978A-C920B264F160}" destId="{E5279C50-9141-7B4B-93DF-3D1F0FB038B9}" srcOrd="1" destOrd="0" parTransId="{4B0F4188-32D4-E849-8C0C-C55BDE4ED2B6}" sibTransId="{9D6F404C-D749-5540-9EBB-7FAE01C06773}"/>
    <dgm:cxn modelId="{B1472841-854E-E848-868F-11A8457BDC0A}" srcId="{81FABBDD-D4D3-9946-978A-C920B264F160}" destId="{02AD03BF-32F4-F747-A35F-1B0FE0DA04A6}" srcOrd="0" destOrd="0" parTransId="{89C96C74-A825-2246-B4FF-C9FB6289DD17}" sibTransId="{4733D8AA-04B5-E740-A142-89DF9F37ED19}"/>
    <dgm:cxn modelId="{14E34B6A-1F91-6C4C-933D-95704DE408BE}" srcId="{81FABBDD-D4D3-9946-978A-C920B264F160}" destId="{59BCED82-2ED6-A141-85CF-80DD53389402}" srcOrd="4" destOrd="0" parTransId="{4D0C05C1-3BF7-0F4D-8365-F75CF2DD5946}" sibTransId="{BEB66130-E8A7-CC41-B81E-C0EB3F372A62}"/>
    <dgm:cxn modelId="{3FA4CB70-6C90-2E47-9AFC-490ED7F09936}" type="presOf" srcId="{E5279C50-9141-7B4B-93DF-3D1F0FB038B9}" destId="{92DED51A-5BCF-8E41-9813-8D601F618B53}" srcOrd="0" destOrd="0" presId="urn:microsoft.com/office/officeart/2005/8/layout/default"/>
    <dgm:cxn modelId="{238C9679-0BB6-7945-ACF0-D11BAFEEB0C9}" type="presOf" srcId="{B319792F-D38F-B947-A7F8-AE024EC6236C}" destId="{CDA7AD8D-15BD-CC4D-8149-6263D1A8841A}" srcOrd="0" destOrd="0" presId="urn:microsoft.com/office/officeart/2005/8/layout/default"/>
    <dgm:cxn modelId="{0F2CF97C-A2F6-A046-A06C-AFCDC03232C7}" type="presOf" srcId="{CBECFB78-D209-FA4A-829B-DCFCEED21EF9}" destId="{B33D812A-0A3C-DC4B-89AC-1AEEE8AEE8C9}" srcOrd="0" destOrd="0" presId="urn:microsoft.com/office/officeart/2005/8/layout/default"/>
    <dgm:cxn modelId="{C944437D-7D51-7F4D-8267-73E216DC526B}" srcId="{81FABBDD-D4D3-9946-978A-C920B264F160}" destId="{5B4982BF-669F-274F-982E-6F04470D09E4}" srcOrd="2" destOrd="0" parTransId="{2B5371A3-2A94-8C44-A26B-E03FE71C42BC}" sibTransId="{9698D993-827F-D848-B6D9-DB1B7B8E00A7}"/>
    <dgm:cxn modelId="{AC2E4C82-64F9-3647-BA0D-2856FB40BD90}" srcId="{81FABBDD-D4D3-9946-978A-C920B264F160}" destId="{D319F7D6-D7DF-2848-B753-8F91B7F5C95B}" srcOrd="7" destOrd="0" parTransId="{46CF22CF-B27F-B24D-B5B6-D2267F7C8ADB}" sibTransId="{04EEA57F-8CCC-CE4D-A1C4-9511FAE8F366}"/>
    <dgm:cxn modelId="{8B951E8A-28CC-0E4A-B798-4BFD28BBEDF8}" type="presOf" srcId="{D319F7D6-D7DF-2848-B753-8F91B7F5C95B}" destId="{91ED495E-D53C-354B-AF77-2659C61234EE}" srcOrd="0" destOrd="0" presId="urn:microsoft.com/office/officeart/2005/8/layout/default"/>
    <dgm:cxn modelId="{2A5F6FA2-FDFE-934F-BD3C-92CD20A586E4}" type="presOf" srcId="{98A44EA3-3BDE-014D-BBDD-057CAE560C65}" destId="{532CC04D-CF79-0445-907E-FAEDAE299F98}" srcOrd="0" destOrd="0" presId="urn:microsoft.com/office/officeart/2005/8/layout/default"/>
    <dgm:cxn modelId="{600567A4-9DD1-424B-8778-970058F051A1}" srcId="{81FABBDD-D4D3-9946-978A-C920B264F160}" destId="{B319792F-D38F-B947-A7F8-AE024EC6236C}" srcOrd="3" destOrd="0" parTransId="{95720B03-6EA1-7B44-BD23-9C6D5290E2D3}" sibTransId="{31ECCA33-BC06-1742-917D-E1C8B3DE19ED}"/>
    <dgm:cxn modelId="{804A6BF0-0C75-9642-9A52-17C66D85DD74}" srcId="{81FABBDD-D4D3-9946-978A-C920B264F160}" destId="{CBECFB78-D209-FA4A-829B-DCFCEED21EF9}" srcOrd="8" destOrd="0" parTransId="{C0B8A9EA-09DA-7743-80A8-7CA32F6E18AE}" sibTransId="{49DDA5A8-259F-094B-9AAE-E7BF50F020BA}"/>
    <dgm:cxn modelId="{409CCBF4-8364-9E4F-89EC-E0F2F6275DDD}" srcId="{81FABBDD-D4D3-9946-978A-C920B264F160}" destId="{BE0FDE7B-5620-1145-A900-227BADCD067F}" srcOrd="6" destOrd="0" parTransId="{A19467F5-2AD6-0C49-946D-9B00A2FECC4A}" sibTransId="{1CCA8008-DBB2-F343-813B-15F5DFE0B500}"/>
    <dgm:cxn modelId="{3C7801F5-E6BF-144E-A7F0-7053D7AC77FA}" type="presOf" srcId="{02AD03BF-32F4-F747-A35F-1B0FE0DA04A6}" destId="{047311DD-728A-ED4D-B100-B988575B68CF}" srcOrd="0" destOrd="0" presId="urn:microsoft.com/office/officeart/2005/8/layout/default"/>
    <dgm:cxn modelId="{24CE29FA-DB19-D548-BFCD-9F15F678850E}" type="presOf" srcId="{81FABBDD-D4D3-9946-978A-C920B264F160}" destId="{68DDB5E0-8FE4-C243-A105-9839369CEA1D}" srcOrd="0" destOrd="0" presId="urn:microsoft.com/office/officeart/2005/8/layout/default"/>
    <dgm:cxn modelId="{6EE8F747-D438-3F44-B3A3-B5F92ABED5F9}" type="presParOf" srcId="{68DDB5E0-8FE4-C243-A105-9839369CEA1D}" destId="{047311DD-728A-ED4D-B100-B988575B68CF}" srcOrd="0" destOrd="0" presId="urn:microsoft.com/office/officeart/2005/8/layout/default"/>
    <dgm:cxn modelId="{19F0D5CD-A10C-F04A-9BAB-547055056238}" type="presParOf" srcId="{68DDB5E0-8FE4-C243-A105-9839369CEA1D}" destId="{3EF8B639-0DAE-3841-9F27-88236B702406}" srcOrd="1" destOrd="0" presId="urn:microsoft.com/office/officeart/2005/8/layout/default"/>
    <dgm:cxn modelId="{2197ABEC-B2DE-6E47-A777-EC99C6B3B3DB}" type="presParOf" srcId="{68DDB5E0-8FE4-C243-A105-9839369CEA1D}" destId="{92DED51A-5BCF-8E41-9813-8D601F618B53}" srcOrd="2" destOrd="0" presId="urn:microsoft.com/office/officeart/2005/8/layout/default"/>
    <dgm:cxn modelId="{0CE86D3B-463A-A34C-A500-261E1DB16890}" type="presParOf" srcId="{68DDB5E0-8FE4-C243-A105-9839369CEA1D}" destId="{301A1F89-EA33-B84B-89AF-FBC67A251CDF}" srcOrd="3" destOrd="0" presId="urn:microsoft.com/office/officeart/2005/8/layout/default"/>
    <dgm:cxn modelId="{045A7DEE-9FED-9342-830C-897E2C1D0B40}" type="presParOf" srcId="{68DDB5E0-8FE4-C243-A105-9839369CEA1D}" destId="{0B0867D2-EE9E-954A-81F7-40B5A9D93253}" srcOrd="4" destOrd="0" presId="urn:microsoft.com/office/officeart/2005/8/layout/default"/>
    <dgm:cxn modelId="{5327B191-7228-8D4F-A273-78930F142215}" type="presParOf" srcId="{68DDB5E0-8FE4-C243-A105-9839369CEA1D}" destId="{98DD5D99-93F0-D74A-95C7-25565A11D609}" srcOrd="5" destOrd="0" presId="urn:microsoft.com/office/officeart/2005/8/layout/default"/>
    <dgm:cxn modelId="{FF38BE15-AC54-E54B-964E-5E9FEDAE2946}" type="presParOf" srcId="{68DDB5E0-8FE4-C243-A105-9839369CEA1D}" destId="{CDA7AD8D-15BD-CC4D-8149-6263D1A8841A}" srcOrd="6" destOrd="0" presId="urn:microsoft.com/office/officeart/2005/8/layout/default"/>
    <dgm:cxn modelId="{6D978227-E8CB-F749-984B-DBB0F20ACFBB}" type="presParOf" srcId="{68DDB5E0-8FE4-C243-A105-9839369CEA1D}" destId="{01131625-504C-0242-8556-CCC3F009EC9B}" srcOrd="7" destOrd="0" presId="urn:microsoft.com/office/officeart/2005/8/layout/default"/>
    <dgm:cxn modelId="{65371690-BEE8-DF40-BC48-2EDE6C8504DC}" type="presParOf" srcId="{68DDB5E0-8FE4-C243-A105-9839369CEA1D}" destId="{C23BFE98-5466-7246-9A0E-05CA6C4EEDB8}" srcOrd="8" destOrd="0" presId="urn:microsoft.com/office/officeart/2005/8/layout/default"/>
    <dgm:cxn modelId="{D8A0A2BA-6293-FD49-B13D-02BBD696A964}" type="presParOf" srcId="{68DDB5E0-8FE4-C243-A105-9839369CEA1D}" destId="{C5B0C36B-920C-004B-BB03-E50C01B1AFAD}" srcOrd="9" destOrd="0" presId="urn:microsoft.com/office/officeart/2005/8/layout/default"/>
    <dgm:cxn modelId="{654ACAA1-D389-F642-B4F0-EB4DCE1A8BC1}" type="presParOf" srcId="{68DDB5E0-8FE4-C243-A105-9839369CEA1D}" destId="{532CC04D-CF79-0445-907E-FAEDAE299F98}" srcOrd="10" destOrd="0" presId="urn:microsoft.com/office/officeart/2005/8/layout/default"/>
    <dgm:cxn modelId="{27E85FD0-2DAF-3F4E-9F9D-9E7B1444CDCA}" type="presParOf" srcId="{68DDB5E0-8FE4-C243-A105-9839369CEA1D}" destId="{278FF76F-1981-654B-A1BE-8D4DB9EDFC17}" srcOrd="11" destOrd="0" presId="urn:microsoft.com/office/officeart/2005/8/layout/default"/>
    <dgm:cxn modelId="{7AF69535-F408-4242-B49D-13C9F9DA4B41}" type="presParOf" srcId="{68DDB5E0-8FE4-C243-A105-9839369CEA1D}" destId="{33044ED1-8ABC-6640-8385-C66CC8A68469}" srcOrd="12" destOrd="0" presId="urn:microsoft.com/office/officeart/2005/8/layout/default"/>
    <dgm:cxn modelId="{35487163-6696-6249-835F-592FD5F19552}" type="presParOf" srcId="{68DDB5E0-8FE4-C243-A105-9839369CEA1D}" destId="{D0B5ED83-02BB-154C-BEA3-A0466DA5D152}" srcOrd="13" destOrd="0" presId="urn:microsoft.com/office/officeart/2005/8/layout/default"/>
    <dgm:cxn modelId="{6EDCC2CE-E64C-A942-BB56-3922BD602A50}" type="presParOf" srcId="{68DDB5E0-8FE4-C243-A105-9839369CEA1D}" destId="{91ED495E-D53C-354B-AF77-2659C61234EE}" srcOrd="14" destOrd="0" presId="urn:microsoft.com/office/officeart/2005/8/layout/default"/>
    <dgm:cxn modelId="{616C66C3-4DA8-F94A-97F0-71A6D50DCFD6}" type="presParOf" srcId="{68DDB5E0-8FE4-C243-A105-9839369CEA1D}" destId="{F281C7B0-7500-A549-B2CC-ED79590F5169}" srcOrd="15" destOrd="0" presId="urn:microsoft.com/office/officeart/2005/8/layout/default"/>
    <dgm:cxn modelId="{5C6F948A-127B-ED48-8DE2-EC7CFAB8B287}" type="presParOf" srcId="{68DDB5E0-8FE4-C243-A105-9839369CEA1D}" destId="{B33D812A-0A3C-DC4B-89AC-1AEEE8AEE8C9}"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5B7E665-524D-F544-B5F0-A09B2811CB6E}" type="doc">
      <dgm:prSet loTypeId="urn:microsoft.com/office/officeart/2005/8/layout/vList2" loCatId="" qsTypeId="urn:microsoft.com/office/officeart/2005/8/quickstyle/simple1" qsCatId="simple" csTypeId="urn:microsoft.com/office/officeart/2005/8/colors/accent4_2" csCatId="accent4" phldr="1"/>
      <dgm:spPr/>
      <dgm:t>
        <a:bodyPr/>
        <a:lstStyle/>
        <a:p>
          <a:endParaRPr lang="en-US"/>
        </a:p>
      </dgm:t>
    </dgm:pt>
    <dgm:pt modelId="{86F0CF3C-2545-C347-9408-ABFC76378AE6}">
      <dgm:prSet phldrT="[Text]"/>
      <dgm:spPr/>
      <dgm:t>
        <a:bodyPr/>
        <a:lstStyle/>
        <a:p>
          <a:r>
            <a:rPr lang="en-US" dirty="0"/>
            <a:t>For complicated models, often start with a prototype in a </a:t>
          </a:r>
          <a:r>
            <a:rPr lang="en-US" dirty="0" err="1"/>
            <a:t>Jupyter</a:t>
          </a:r>
          <a:r>
            <a:rPr lang="en-US" dirty="0"/>
            <a:t> Notebook</a:t>
          </a:r>
        </a:p>
      </dgm:t>
    </dgm:pt>
    <dgm:pt modelId="{8A6FB08B-3E8A-764B-A3D4-E7F61E87987D}" type="parTrans" cxnId="{FFA2B079-05EF-DF47-B7E8-4FF95C4B3FFB}">
      <dgm:prSet/>
      <dgm:spPr/>
      <dgm:t>
        <a:bodyPr/>
        <a:lstStyle/>
        <a:p>
          <a:endParaRPr lang="en-US"/>
        </a:p>
      </dgm:t>
    </dgm:pt>
    <dgm:pt modelId="{AE3D19B8-D40E-AA4D-8B18-7C6BB47BCE8B}" type="sibTrans" cxnId="{FFA2B079-05EF-DF47-B7E8-4FF95C4B3FFB}">
      <dgm:prSet/>
      <dgm:spPr/>
      <dgm:t>
        <a:bodyPr/>
        <a:lstStyle/>
        <a:p>
          <a:endParaRPr lang="en-US"/>
        </a:p>
      </dgm:t>
    </dgm:pt>
    <dgm:pt modelId="{32C6D149-B259-2C42-9FF5-6ECE3B7FBAF7}">
      <dgm:prSet/>
      <dgm:spPr/>
      <dgm:t>
        <a:bodyPr/>
        <a:lstStyle/>
        <a:p>
          <a:r>
            <a:rPr lang="en-US"/>
            <a:t>This allows for rapid testing to ensure that the model is built correctly</a:t>
          </a:r>
          <a:endParaRPr lang="en-US" dirty="0"/>
        </a:p>
      </dgm:t>
    </dgm:pt>
    <dgm:pt modelId="{5E1B67A4-02E4-EB43-8DC8-6BD4992B29D6}" type="parTrans" cxnId="{B1F56493-C75D-1044-AEA9-B3D1024178D8}">
      <dgm:prSet/>
      <dgm:spPr/>
      <dgm:t>
        <a:bodyPr/>
        <a:lstStyle/>
        <a:p>
          <a:endParaRPr lang="en-US"/>
        </a:p>
      </dgm:t>
    </dgm:pt>
    <dgm:pt modelId="{69371114-300F-6D41-8957-E7E92F150D01}" type="sibTrans" cxnId="{B1F56493-C75D-1044-AEA9-B3D1024178D8}">
      <dgm:prSet/>
      <dgm:spPr/>
      <dgm:t>
        <a:bodyPr/>
        <a:lstStyle/>
        <a:p>
          <a:endParaRPr lang="en-US"/>
        </a:p>
      </dgm:t>
    </dgm:pt>
    <dgm:pt modelId="{3F90CB12-CF84-4044-AEF9-5D96D6CF869D}">
      <dgm:prSet/>
      <dgm:spPr/>
      <dgm:t>
        <a:bodyPr/>
        <a:lstStyle/>
        <a:p>
          <a:r>
            <a:rPr lang="en-US" dirty="0"/>
            <a:t>Then we can take the prototype and convert it into a class object that can be integrated into whatever system we’re building</a:t>
          </a:r>
        </a:p>
      </dgm:t>
    </dgm:pt>
    <dgm:pt modelId="{57068C59-04A7-6D44-8743-0C6B046DA193}" type="parTrans" cxnId="{E037D827-D727-2A4A-B8B1-9ACA7C411985}">
      <dgm:prSet/>
      <dgm:spPr/>
      <dgm:t>
        <a:bodyPr/>
        <a:lstStyle/>
        <a:p>
          <a:endParaRPr lang="en-US"/>
        </a:p>
      </dgm:t>
    </dgm:pt>
    <dgm:pt modelId="{2B0390D6-6CF1-4846-92D4-4A3E427F216F}" type="sibTrans" cxnId="{E037D827-D727-2A4A-B8B1-9ACA7C411985}">
      <dgm:prSet/>
      <dgm:spPr/>
      <dgm:t>
        <a:bodyPr/>
        <a:lstStyle/>
        <a:p>
          <a:endParaRPr lang="en-US"/>
        </a:p>
      </dgm:t>
    </dgm:pt>
    <dgm:pt modelId="{12FF8A5D-B4BE-2F48-B54A-A25CD3866F3E}">
      <dgm:prSet/>
      <dgm:spPr/>
      <dgm:t>
        <a:bodyPr/>
        <a:lstStyle/>
        <a:p>
          <a:r>
            <a:rPr lang="en-US"/>
            <a:t>Add a single constraint at a time, continuously testing the model</a:t>
          </a:r>
          <a:endParaRPr lang="en-US" dirty="0"/>
        </a:p>
      </dgm:t>
    </dgm:pt>
    <dgm:pt modelId="{BBAF666B-FA01-C549-AA15-331B4168150E}" type="parTrans" cxnId="{502BD883-877A-7249-B92E-A875C456B07C}">
      <dgm:prSet/>
      <dgm:spPr/>
      <dgm:t>
        <a:bodyPr/>
        <a:lstStyle/>
        <a:p>
          <a:endParaRPr lang="en-US"/>
        </a:p>
      </dgm:t>
    </dgm:pt>
    <dgm:pt modelId="{DC9E6ABE-76F9-C041-B272-56DEE1FB94BC}" type="sibTrans" cxnId="{502BD883-877A-7249-B92E-A875C456B07C}">
      <dgm:prSet/>
      <dgm:spPr/>
      <dgm:t>
        <a:bodyPr/>
        <a:lstStyle/>
        <a:p>
          <a:endParaRPr lang="en-US"/>
        </a:p>
      </dgm:t>
    </dgm:pt>
    <dgm:pt modelId="{DEDFC49A-5981-2740-A56E-888DA2A8CB41}">
      <dgm:prSet/>
      <dgm:spPr/>
      <dgm:t>
        <a:bodyPr/>
        <a:lstStyle/>
        <a:p>
          <a:r>
            <a:rPr lang="en-US" dirty="0"/>
            <a:t>Often, we use a RESTful service endpoint that receives data for an instance of the model</a:t>
          </a:r>
        </a:p>
      </dgm:t>
    </dgm:pt>
    <dgm:pt modelId="{DE3F7887-D859-864A-8542-8A2AC9B13A87}" type="parTrans" cxnId="{64C9E6CC-27BD-3B40-A360-DE797E1CF930}">
      <dgm:prSet/>
      <dgm:spPr/>
      <dgm:t>
        <a:bodyPr/>
        <a:lstStyle/>
        <a:p>
          <a:endParaRPr lang="en-US"/>
        </a:p>
      </dgm:t>
    </dgm:pt>
    <dgm:pt modelId="{818735F4-A532-A947-B119-E0F3960B2679}" type="sibTrans" cxnId="{64C9E6CC-27BD-3B40-A360-DE797E1CF930}">
      <dgm:prSet/>
      <dgm:spPr/>
      <dgm:t>
        <a:bodyPr/>
        <a:lstStyle/>
        <a:p>
          <a:endParaRPr lang="en-US"/>
        </a:p>
      </dgm:t>
    </dgm:pt>
    <dgm:pt modelId="{863564A7-CF33-1248-B1E1-3D82D7862CE0}">
      <dgm:prSet/>
      <dgm:spPr/>
      <dgm:t>
        <a:bodyPr/>
        <a:lstStyle/>
        <a:p>
          <a:r>
            <a:rPr lang="en-US" dirty="0"/>
            <a:t>Model can be created and tested without the service</a:t>
          </a:r>
        </a:p>
      </dgm:t>
    </dgm:pt>
    <dgm:pt modelId="{77169B62-4613-4E45-B2AE-EA8A75AF46D2}" type="parTrans" cxnId="{8E0DDBE9-E551-614C-982B-D43B034807CB}">
      <dgm:prSet/>
      <dgm:spPr/>
      <dgm:t>
        <a:bodyPr/>
        <a:lstStyle/>
        <a:p>
          <a:endParaRPr lang="en-US"/>
        </a:p>
      </dgm:t>
    </dgm:pt>
    <dgm:pt modelId="{3D44D935-BEA4-B547-9A40-90C5D17FC5C1}" type="sibTrans" cxnId="{8E0DDBE9-E551-614C-982B-D43B034807CB}">
      <dgm:prSet/>
      <dgm:spPr/>
      <dgm:t>
        <a:bodyPr/>
        <a:lstStyle/>
        <a:p>
          <a:endParaRPr lang="en-US"/>
        </a:p>
      </dgm:t>
    </dgm:pt>
    <dgm:pt modelId="{4EB6B1E7-2CC9-5D4C-99E4-4DD4131882E0}">
      <dgm:prSet/>
      <dgm:spPr/>
      <dgm:t>
        <a:bodyPr/>
        <a:lstStyle/>
        <a:p>
          <a:r>
            <a:rPr lang="en-US" dirty="0"/>
            <a:t>Allows for more parallel development</a:t>
          </a:r>
        </a:p>
      </dgm:t>
    </dgm:pt>
    <dgm:pt modelId="{B6338B19-B8F8-784D-9FB3-2E369595FC76}" type="parTrans" cxnId="{52C68363-2515-DF49-B707-D9B99C467604}">
      <dgm:prSet/>
      <dgm:spPr/>
      <dgm:t>
        <a:bodyPr/>
        <a:lstStyle/>
        <a:p>
          <a:endParaRPr lang="en-US"/>
        </a:p>
      </dgm:t>
    </dgm:pt>
    <dgm:pt modelId="{318D5973-E196-B546-84D8-6FCC7644C456}" type="sibTrans" cxnId="{52C68363-2515-DF49-B707-D9B99C467604}">
      <dgm:prSet/>
      <dgm:spPr/>
      <dgm:t>
        <a:bodyPr/>
        <a:lstStyle/>
        <a:p>
          <a:endParaRPr lang="en-US"/>
        </a:p>
      </dgm:t>
    </dgm:pt>
    <dgm:pt modelId="{D4BBD615-3D14-634D-AB8B-B0CD6E28D207}">
      <dgm:prSet/>
      <dgm:spPr/>
      <dgm:t>
        <a:bodyPr/>
        <a:lstStyle/>
        <a:p>
          <a:r>
            <a:rPr lang="en-US" dirty="0"/>
            <a:t>This is a wrapper that takes data in and passes that data to the model code</a:t>
          </a:r>
        </a:p>
      </dgm:t>
    </dgm:pt>
    <dgm:pt modelId="{20090CBC-EC70-724B-87C6-05F86FFC035E}" type="parTrans" cxnId="{E7D22E37-56DA-8242-B6FF-77EBB3CBA9E5}">
      <dgm:prSet/>
      <dgm:spPr/>
      <dgm:t>
        <a:bodyPr/>
        <a:lstStyle/>
        <a:p>
          <a:endParaRPr lang="en-US"/>
        </a:p>
      </dgm:t>
    </dgm:pt>
    <dgm:pt modelId="{9E70719C-F673-7648-9E92-785E9273A4EC}" type="sibTrans" cxnId="{E7D22E37-56DA-8242-B6FF-77EBB3CBA9E5}">
      <dgm:prSet/>
      <dgm:spPr/>
      <dgm:t>
        <a:bodyPr/>
        <a:lstStyle/>
        <a:p>
          <a:endParaRPr lang="en-US"/>
        </a:p>
      </dgm:t>
    </dgm:pt>
    <dgm:pt modelId="{88A093C5-1797-E14E-99D0-3CCEC04C89C6}">
      <dgm:prSet/>
      <dgm:spPr/>
      <dgm:t>
        <a:bodyPr/>
        <a:lstStyle/>
        <a:p>
          <a:r>
            <a:rPr lang="en-US" dirty="0"/>
            <a:t>Believe in separating the model code from the service</a:t>
          </a:r>
        </a:p>
      </dgm:t>
    </dgm:pt>
    <dgm:pt modelId="{FCE813BE-9633-CD49-AD60-A0D46C43E6FE}" type="sibTrans" cxnId="{550FB501-05CD-C546-BEB4-36567834AAE5}">
      <dgm:prSet/>
      <dgm:spPr/>
      <dgm:t>
        <a:bodyPr/>
        <a:lstStyle/>
        <a:p>
          <a:endParaRPr lang="en-US"/>
        </a:p>
      </dgm:t>
    </dgm:pt>
    <dgm:pt modelId="{D7A84B21-2A9D-A345-A03C-6C1885262CFF}" type="parTrans" cxnId="{550FB501-05CD-C546-BEB4-36567834AAE5}">
      <dgm:prSet/>
      <dgm:spPr/>
      <dgm:t>
        <a:bodyPr/>
        <a:lstStyle/>
        <a:p>
          <a:endParaRPr lang="en-US"/>
        </a:p>
      </dgm:t>
    </dgm:pt>
    <dgm:pt modelId="{2B026954-0E3B-7245-BB17-EDFDC6D08268}" type="pres">
      <dgm:prSet presAssocID="{85B7E665-524D-F544-B5F0-A09B2811CB6E}" presName="linear" presStyleCnt="0">
        <dgm:presLayoutVars>
          <dgm:animLvl val="lvl"/>
          <dgm:resizeHandles val="exact"/>
        </dgm:presLayoutVars>
      </dgm:prSet>
      <dgm:spPr/>
    </dgm:pt>
    <dgm:pt modelId="{68900A42-E89A-594B-8E56-156699674B03}" type="pres">
      <dgm:prSet presAssocID="{86F0CF3C-2545-C347-9408-ABFC76378AE6}" presName="parentText" presStyleLbl="node1" presStyleIdx="0" presStyleCnt="2" custLinFactNeighborX="0" custLinFactNeighborY="-2649">
        <dgm:presLayoutVars>
          <dgm:chMax val="0"/>
          <dgm:bulletEnabled val="1"/>
        </dgm:presLayoutVars>
      </dgm:prSet>
      <dgm:spPr/>
    </dgm:pt>
    <dgm:pt modelId="{F0CA56C3-BBF6-DC42-94B3-C6E9D7045A98}" type="pres">
      <dgm:prSet presAssocID="{86F0CF3C-2545-C347-9408-ABFC76378AE6}" presName="childText" presStyleLbl="revTx" presStyleIdx="0" presStyleCnt="2">
        <dgm:presLayoutVars>
          <dgm:bulletEnabled val="1"/>
        </dgm:presLayoutVars>
      </dgm:prSet>
      <dgm:spPr/>
    </dgm:pt>
    <dgm:pt modelId="{E54DD757-0D4E-D048-A193-D5600F383186}" type="pres">
      <dgm:prSet presAssocID="{DEDFC49A-5981-2740-A56E-888DA2A8CB41}" presName="parentText" presStyleLbl="node1" presStyleIdx="1" presStyleCnt="2">
        <dgm:presLayoutVars>
          <dgm:chMax val="0"/>
          <dgm:bulletEnabled val="1"/>
        </dgm:presLayoutVars>
      </dgm:prSet>
      <dgm:spPr/>
    </dgm:pt>
    <dgm:pt modelId="{8D4E7C9A-C0C0-D74C-85B8-E28AE5DCFE55}" type="pres">
      <dgm:prSet presAssocID="{DEDFC49A-5981-2740-A56E-888DA2A8CB41}" presName="childText" presStyleLbl="revTx" presStyleIdx="1" presStyleCnt="2">
        <dgm:presLayoutVars>
          <dgm:bulletEnabled val="1"/>
        </dgm:presLayoutVars>
      </dgm:prSet>
      <dgm:spPr/>
    </dgm:pt>
  </dgm:ptLst>
  <dgm:cxnLst>
    <dgm:cxn modelId="{550FB501-05CD-C546-BEB4-36567834AAE5}" srcId="{DEDFC49A-5981-2740-A56E-888DA2A8CB41}" destId="{88A093C5-1797-E14E-99D0-3CCEC04C89C6}" srcOrd="1" destOrd="0" parTransId="{D7A84B21-2A9D-A345-A03C-6C1885262CFF}" sibTransId="{FCE813BE-9633-CD49-AD60-A0D46C43E6FE}"/>
    <dgm:cxn modelId="{E037D827-D727-2A4A-B8B1-9ACA7C411985}" srcId="{86F0CF3C-2545-C347-9408-ABFC76378AE6}" destId="{3F90CB12-CF84-4044-AEF9-5D96D6CF869D}" srcOrd="1" destOrd="0" parTransId="{57068C59-04A7-6D44-8743-0C6B046DA193}" sibTransId="{2B0390D6-6CF1-4846-92D4-4A3E427F216F}"/>
    <dgm:cxn modelId="{366CFD36-A7A9-4343-8425-7492DF36A4AE}" type="presOf" srcId="{D4BBD615-3D14-634D-AB8B-B0CD6E28D207}" destId="{8D4E7C9A-C0C0-D74C-85B8-E28AE5DCFE55}" srcOrd="0" destOrd="0" presId="urn:microsoft.com/office/officeart/2005/8/layout/vList2"/>
    <dgm:cxn modelId="{E7D22E37-56DA-8242-B6FF-77EBB3CBA9E5}" srcId="{DEDFC49A-5981-2740-A56E-888DA2A8CB41}" destId="{D4BBD615-3D14-634D-AB8B-B0CD6E28D207}" srcOrd="0" destOrd="0" parTransId="{20090CBC-EC70-724B-87C6-05F86FFC035E}" sibTransId="{9E70719C-F673-7648-9E92-785E9273A4EC}"/>
    <dgm:cxn modelId="{1370975E-3AF0-6B40-A77D-B5E35C4A40D0}" type="presOf" srcId="{3F90CB12-CF84-4044-AEF9-5D96D6CF869D}" destId="{F0CA56C3-BBF6-DC42-94B3-C6E9D7045A98}" srcOrd="0" destOrd="1" presId="urn:microsoft.com/office/officeart/2005/8/layout/vList2"/>
    <dgm:cxn modelId="{52C68363-2515-DF49-B707-D9B99C467604}" srcId="{DEDFC49A-5981-2740-A56E-888DA2A8CB41}" destId="{4EB6B1E7-2CC9-5D4C-99E4-4DD4131882E0}" srcOrd="3" destOrd="0" parTransId="{B6338B19-B8F8-784D-9FB3-2E369595FC76}" sibTransId="{318D5973-E196-B546-84D8-6FCC7644C456}"/>
    <dgm:cxn modelId="{3F8B566A-E4C7-F648-8426-6DE9CA6D461F}" type="presOf" srcId="{12FF8A5D-B4BE-2F48-B54A-A25CD3866F3E}" destId="{F0CA56C3-BBF6-DC42-94B3-C6E9D7045A98}" srcOrd="0" destOrd="2" presId="urn:microsoft.com/office/officeart/2005/8/layout/vList2"/>
    <dgm:cxn modelId="{FFA2B079-05EF-DF47-B7E8-4FF95C4B3FFB}" srcId="{85B7E665-524D-F544-B5F0-A09B2811CB6E}" destId="{86F0CF3C-2545-C347-9408-ABFC76378AE6}" srcOrd="0" destOrd="0" parTransId="{8A6FB08B-3E8A-764B-A3D4-E7F61E87987D}" sibTransId="{AE3D19B8-D40E-AA4D-8B18-7C6BB47BCE8B}"/>
    <dgm:cxn modelId="{502BD883-877A-7249-B92E-A875C456B07C}" srcId="{86F0CF3C-2545-C347-9408-ABFC76378AE6}" destId="{12FF8A5D-B4BE-2F48-B54A-A25CD3866F3E}" srcOrd="2" destOrd="0" parTransId="{BBAF666B-FA01-C549-AA15-331B4168150E}" sibTransId="{DC9E6ABE-76F9-C041-B272-56DEE1FB94BC}"/>
    <dgm:cxn modelId="{9E0DEE8B-E00B-1F4F-86AF-8C1455EA9885}" type="presOf" srcId="{DEDFC49A-5981-2740-A56E-888DA2A8CB41}" destId="{E54DD757-0D4E-D048-A193-D5600F383186}" srcOrd="0" destOrd="0" presId="urn:microsoft.com/office/officeart/2005/8/layout/vList2"/>
    <dgm:cxn modelId="{5FE19992-3D76-864E-92BA-ACFA94B11DE7}" type="presOf" srcId="{32C6D149-B259-2C42-9FF5-6ECE3B7FBAF7}" destId="{F0CA56C3-BBF6-DC42-94B3-C6E9D7045A98}" srcOrd="0" destOrd="0" presId="urn:microsoft.com/office/officeart/2005/8/layout/vList2"/>
    <dgm:cxn modelId="{2A80FA92-F88F-A64A-8D26-1D7ECC52208A}" type="presOf" srcId="{85B7E665-524D-F544-B5F0-A09B2811CB6E}" destId="{2B026954-0E3B-7245-BB17-EDFDC6D08268}" srcOrd="0" destOrd="0" presId="urn:microsoft.com/office/officeart/2005/8/layout/vList2"/>
    <dgm:cxn modelId="{B1F56493-C75D-1044-AEA9-B3D1024178D8}" srcId="{86F0CF3C-2545-C347-9408-ABFC76378AE6}" destId="{32C6D149-B259-2C42-9FF5-6ECE3B7FBAF7}" srcOrd="0" destOrd="0" parTransId="{5E1B67A4-02E4-EB43-8DC8-6BD4992B29D6}" sibTransId="{69371114-300F-6D41-8957-E7E92F150D01}"/>
    <dgm:cxn modelId="{DB699696-15D6-A648-BF5F-422091153E12}" type="presOf" srcId="{863564A7-CF33-1248-B1E1-3D82D7862CE0}" destId="{8D4E7C9A-C0C0-D74C-85B8-E28AE5DCFE55}" srcOrd="0" destOrd="2" presId="urn:microsoft.com/office/officeart/2005/8/layout/vList2"/>
    <dgm:cxn modelId="{8AFE2EB2-B8C2-5343-96BA-03EFB55907E8}" type="presOf" srcId="{86F0CF3C-2545-C347-9408-ABFC76378AE6}" destId="{68900A42-E89A-594B-8E56-156699674B03}" srcOrd="0" destOrd="0" presId="urn:microsoft.com/office/officeart/2005/8/layout/vList2"/>
    <dgm:cxn modelId="{64C9E6CC-27BD-3B40-A360-DE797E1CF930}" srcId="{85B7E665-524D-F544-B5F0-A09B2811CB6E}" destId="{DEDFC49A-5981-2740-A56E-888DA2A8CB41}" srcOrd="1" destOrd="0" parTransId="{DE3F7887-D859-864A-8542-8A2AC9B13A87}" sibTransId="{818735F4-A532-A947-B119-E0F3960B2679}"/>
    <dgm:cxn modelId="{EF9583DA-5F2B-034D-80A6-6B3280811714}" type="presOf" srcId="{4EB6B1E7-2CC9-5D4C-99E4-4DD4131882E0}" destId="{8D4E7C9A-C0C0-D74C-85B8-E28AE5DCFE55}" srcOrd="0" destOrd="3" presId="urn:microsoft.com/office/officeart/2005/8/layout/vList2"/>
    <dgm:cxn modelId="{8E0DDBE9-E551-614C-982B-D43B034807CB}" srcId="{DEDFC49A-5981-2740-A56E-888DA2A8CB41}" destId="{863564A7-CF33-1248-B1E1-3D82D7862CE0}" srcOrd="2" destOrd="0" parTransId="{77169B62-4613-4E45-B2AE-EA8A75AF46D2}" sibTransId="{3D44D935-BEA4-B547-9A40-90C5D17FC5C1}"/>
    <dgm:cxn modelId="{AAA053F7-3A00-654A-A1BD-2AEE1C1F3463}" type="presOf" srcId="{88A093C5-1797-E14E-99D0-3CCEC04C89C6}" destId="{8D4E7C9A-C0C0-D74C-85B8-E28AE5DCFE55}" srcOrd="0" destOrd="1" presId="urn:microsoft.com/office/officeart/2005/8/layout/vList2"/>
    <dgm:cxn modelId="{BD43D9DD-966E-E64A-9E5A-132EFB8A7D6D}" type="presParOf" srcId="{2B026954-0E3B-7245-BB17-EDFDC6D08268}" destId="{68900A42-E89A-594B-8E56-156699674B03}" srcOrd="0" destOrd="0" presId="urn:microsoft.com/office/officeart/2005/8/layout/vList2"/>
    <dgm:cxn modelId="{B7CE4914-EE48-3F48-81D3-A9399B6054AE}" type="presParOf" srcId="{2B026954-0E3B-7245-BB17-EDFDC6D08268}" destId="{F0CA56C3-BBF6-DC42-94B3-C6E9D7045A98}" srcOrd="1" destOrd="0" presId="urn:microsoft.com/office/officeart/2005/8/layout/vList2"/>
    <dgm:cxn modelId="{A4C5F9CB-4CB5-9246-BC22-B29C357A2BE7}" type="presParOf" srcId="{2B026954-0E3B-7245-BB17-EDFDC6D08268}" destId="{E54DD757-0D4E-D048-A193-D5600F383186}" srcOrd="2" destOrd="0" presId="urn:microsoft.com/office/officeart/2005/8/layout/vList2"/>
    <dgm:cxn modelId="{EB85B950-5EC2-CF4D-BB53-30A786DDA53F}" type="presParOf" srcId="{2B026954-0E3B-7245-BB17-EDFDC6D08268}" destId="{8D4E7C9A-C0C0-D74C-85B8-E28AE5DCFE5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55BDF30-D0D9-504A-AEF3-3CE78967DF86}" type="doc">
      <dgm:prSet loTypeId="urn:microsoft.com/office/officeart/2005/8/layout/vList2" loCatId="" qsTypeId="urn:microsoft.com/office/officeart/2005/8/quickstyle/simple1" qsCatId="simple" csTypeId="urn:microsoft.com/office/officeart/2005/8/colors/accent4_2" csCatId="accent4" phldr="1"/>
      <dgm:spPr/>
      <dgm:t>
        <a:bodyPr/>
        <a:lstStyle/>
        <a:p>
          <a:endParaRPr lang="en-US"/>
        </a:p>
      </dgm:t>
    </dgm:pt>
    <dgm:pt modelId="{C2FD2BBD-38F8-D741-9A39-C87A8C08CBD9}">
      <dgm:prSet phldrT="[Text]"/>
      <dgm:spPr/>
      <dgm:t>
        <a:bodyPr/>
        <a:lstStyle/>
        <a:p>
          <a:r>
            <a:rPr lang="en-US" dirty="0"/>
            <a:t>1. Understand the Data</a:t>
          </a:r>
        </a:p>
      </dgm:t>
    </dgm:pt>
    <dgm:pt modelId="{0498740F-E3F5-5144-9509-FFDBD0B0F5AB}" type="parTrans" cxnId="{31812EC9-C550-BC4A-8E70-B017688DD17C}">
      <dgm:prSet/>
      <dgm:spPr/>
      <dgm:t>
        <a:bodyPr/>
        <a:lstStyle/>
        <a:p>
          <a:endParaRPr lang="en-US"/>
        </a:p>
      </dgm:t>
    </dgm:pt>
    <dgm:pt modelId="{C1CE4D49-F3F5-3545-AD01-BFBF694202CB}" type="sibTrans" cxnId="{31812EC9-C550-BC4A-8E70-B017688DD17C}">
      <dgm:prSet/>
      <dgm:spPr/>
      <dgm:t>
        <a:bodyPr/>
        <a:lstStyle/>
        <a:p>
          <a:endParaRPr lang="en-US"/>
        </a:p>
      </dgm:t>
    </dgm:pt>
    <dgm:pt modelId="{D3191318-0AF7-234A-9721-30478BF8E72B}">
      <dgm:prSet phldrT="[Text]"/>
      <dgm:spPr/>
      <dgm:t>
        <a:bodyPr/>
        <a:lstStyle/>
        <a:p>
          <a:r>
            <a:rPr lang="en-US" dirty="0"/>
            <a:t>2. Define and Document Datasets</a:t>
          </a:r>
        </a:p>
      </dgm:t>
    </dgm:pt>
    <dgm:pt modelId="{C65AE51E-64CF-1542-B4FD-CEE33BCFFC7F}" type="parTrans" cxnId="{6733FC77-39AD-1C45-947F-ADFB5F81E308}">
      <dgm:prSet/>
      <dgm:spPr/>
      <dgm:t>
        <a:bodyPr/>
        <a:lstStyle/>
        <a:p>
          <a:endParaRPr lang="en-US"/>
        </a:p>
      </dgm:t>
    </dgm:pt>
    <dgm:pt modelId="{D6EBFA4A-99F9-5945-84C6-C793C154C0A2}" type="sibTrans" cxnId="{6733FC77-39AD-1C45-947F-ADFB5F81E308}">
      <dgm:prSet/>
      <dgm:spPr/>
      <dgm:t>
        <a:bodyPr/>
        <a:lstStyle/>
        <a:p>
          <a:endParaRPr lang="en-US"/>
        </a:p>
      </dgm:t>
    </dgm:pt>
    <dgm:pt modelId="{681690E8-F6CC-0A45-9769-3F7796830265}">
      <dgm:prSet phldrT="[Text]"/>
      <dgm:spPr/>
      <dgm:t>
        <a:bodyPr/>
        <a:lstStyle/>
        <a:p>
          <a:r>
            <a:rPr lang="en-US" dirty="0"/>
            <a:t>3. Collect Data from the Client</a:t>
          </a:r>
        </a:p>
      </dgm:t>
    </dgm:pt>
    <dgm:pt modelId="{148A030C-3717-634E-855F-100550B85154}" type="parTrans" cxnId="{25F8B1A2-7C5D-0A4F-BFD9-FFAFD90C1C36}">
      <dgm:prSet/>
      <dgm:spPr/>
      <dgm:t>
        <a:bodyPr/>
        <a:lstStyle/>
        <a:p>
          <a:endParaRPr lang="en-US"/>
        </a:p>
      </dgm:t>
    </dgm:pt>
    <dgm:pt modelId="{2EA40596-066D-5946-834B-56C80C0A7488}" type="sibTrans" cxnId="{25F8B1A2-7C5D-0A4F-BFD9-FFAFD90C1C36}">
      <dgm:prSet/>
      <dgm:spPr/>
      <dgm:t>
        <a:bodyPr/>
        <a:lstStyle/>
        <a:p>
          <a:endParaRPr lang="en-US"/>
        </a:p>
      </dgm:t>
    </dgm:pt>
    <dgm:pt modelId="{CBA178C9-B966-EA41-A927-C2D11C04557C}">
      <dgm:prSet/>
      <dgm:spPr/>
      <dgm:t>
        <a:bodyPr/>
        <a:lstStyle/>
        <a:p>
          <a:r>
            <a:rPr lang="en-US" dirty="0"/>
            <a:t>4. Document Data Transformations</a:t>
          </a:r>
        </a:p>
      </dgm:t>
    </dgm:pt>
    <dgm:pt modelId="{8AAC5247-D293-0F41-8B0D-DC192B27F587}" type="parTrans" cxnId="{06843397-F6B2-9E42-BCDB-6DB9136A94DA}">
      <dgm:prSet/>
      <dgm:spPr/>
      <dgm:t>
        <a:bodyPr/>
        <a:lstStyle/>
        <a:p>
          <a:endParaRPr lang="en-US"/>
        </a:p>
      </dgm:t>
    </dgm:pt>
    <dgm:pt modelId="{737F03B5-8900-824A-974D-42750C01AAB5}" type="sibTrans" cxnId="{06843397-F6B2-9E42-BCDB-6DB9136A94DA}">
      <dgm:prSet/>
      <dgm:spPr/>
      <dgm:t>
        <a:bodyPr/>
        <a:lstStyle/>
        <a:p>
          <a:endParaRPr lang="en-US"/>
        </a:p>
      </dgm:t>
    </dgm:pt>
    <dgm:pt modelId="{1ECB6FE3-4A4B-914D-9E3F-8A431F4B9B9D}">
      <dgm:prSet/>
      <dgm:spPr/>
      <dgm:t>
        <a:bodyPr/>
        <a:lstStyle/>
        <a:p>
          <a:r>
            <a:rPr lang="en-US" dirty="0"/>
            <a:t>5. Create Model Documentation</a:t>
          </a:r>
        </a:p>
      </dgm:t>
    </dgm:pt>
    <dgm:pt modelId="{4448AE35-6945-7E49-9BD9-1B0E70320AC4}" type="parTrans" cxnId="{1E202597-82BE-6147-811D-78282115D4BB}">
      <dgm:prSet/>
      <dgm:spPr/>
      <dgm:t>
        <a:bodyPr/>
        <a:lstStyle/>
        <a:p>
          <a:endParaRPr lang="en-US"/>
        </a:p>
      </dgm:t>
    </dgm:pt>
    <dgm:pt modelId="{68947567-ED95-FB41-9598-AC9816F67670}" type="sibTrans" cxnId="{1E202597-82BE-6147-811D-78282115D4BB}">
      <dgm:prSet/>
      <dgm:spPr/>
      <dgm:t>
        <a:bodyPr/>
        <a:lstStyle/>
        <a:p>
          <a:endParaRPr lang="en-US"/>
        </a:p>
      </dgm:t>
    </dgm:pt>
    <dgm:pt modelId="{8B81D4E4-9442-1645-97C6-42BFD2516AA5}">
      <dgm:prSet/>
      <dgm:spPr/>
      <dgm:t>
        <a:bodyPr/>
        <a:lstStyle/>
        <a:p>
          <a:r>
            <a:rPr lang="en-US" dirty="0"/>
            <a:t>6. Code Optimization Model </a:t>
          </a:r>
        </a:p>
      </dgm:t>
    </dgm:pt>
    <dgm:pt modelId="{74AE2D2B-5323-9D40-AD18-53D651948380}" type="parTrans" cxnId="{4D318440-6D7B-CE4B-B3FB-29DF58F59229}">
      <dgm:prSet/>
      <dgm:spPr/>
      <dgm:t>
        <a:bodyPr/>
        <a:lstStyle/>
        <a:p>
          <a:endParaRPr lang="en-US"/>
        </a:p>
      </dgm:t>
    </dgm:pt>
    <dgm:pt modelId="{834ECF53-A79B-F648-9766-5B1A505FB153}" type="sibTrans" cxnId="{4D318440-6D7B-CE4B-B3FB-29DF58F59229}">
      <dgm:prSet/>
      <dgm:spPr/>
      <dgm:t>
        <a:bodyPr/>
        <a:lstStyle/>
        <a:p>
          <a:endParaRPr lang="en-US"/>
        </a:p>
      </dgm:t>
    </dgm:pt>
    <dgm:pt modelId="{C22AD857-7F93-2440-BC49-ED1818FB0937}">
      <dgm:prSet/>
      <dgm:spPr/>
      <dgm:t>
        <a:bodyPr/>
        <a:lstStyle/>
        <a:p>
          <a:r>
            <a:rPr lang="en-US" dirty="0"/>
            <a:t>7. Validate Results and Iterate</a:t>
          </a:r>
        </a:p>
      </dgm:t>
    </dgm:pt>
    <dgm:pt modelId="{F3FEED91-9324-CA40-8197-908FBBC22ABF}" type="parTrans" cxnId="{33582E9C-99D8-3040-922D-3126265C5D9B}">
      <dgm:prSet/>
      <dgm:spPr/>
      <dgm:t>
        <a:bodyPr/>
        <a:lstStyle/>
        <a:p>
          <a:endParaRPr lang="en-US"/>
        </a:p>
      </dgm:t>
    </dgm:pt>
    <dgm:pt modelId="{A9A61CD8-5DDC-A34A-86BA-594CE3CE22C5}" type="sibTrans" cxnId="{33582E9C-99D8-3040-922D-3126265C5D9B}">
      <dgm:prSet/>
      <dgm:spPr/>
      <dgm:t>
        <a:bodyPr/>
        <a:lstStyle/>
        <a:p>
          <a:endParaRPr lang="en-US"/>
        </a:p>
      </dgm:t>
    </dgm:pt>
    <dgm:pt modelId="{6185C866-1351-DC41-AC43-B5A1F37E1E9F}" type="pres">
      <dgm:prSet presAssocID="{455BDF30-D0D9-504A-AEF3-3CE78967DF86}" presName="linear" presStyleCnt="0">
        <dgm:presLayoutVars>
          <dgm:animLvl val="lvl"/>
          <dgm:resizeHandles val="exact"/>
        </dgm:presLayoutVars>
      </dgm:prSet>
      <dgm:spPr/>
    </dgm:pt>
    <dgm:pt modelId="{DF4E04FA-0EB7-D94D-BC5F-22A696F1281F}" type="pres">
      <dgm:prSet presAssocID="{C2FD2BBD-38F8-D741-9A39-C87A8C08CBD9}" presName="parentText" presStyleLbl="node1" presStyleIdx="0" presStyleCnt="7">
        <dgm:presLayoutVars>
          <dgm:chMax val="0"/>
          <dgm:bulletEnabled val="1"/>
        </dgm:presLayoutVars>
      </dgm:prSet>
      <dgm:spPr/>
    </dgm:pt>
    <dgm:pt modelId="{868A087C-BC5E-384F-A91A-B034B87A0B54}" type="pres">
      <dgm:prSet presAssocID="{C1CE4D49-F3F5-3545-AD01-BFBF694202CB}" presName="spacer" presStyleCnt="0"/>
      <dgm:spPr/>
    </dgm:pt>
    <dgm:pt modelId="{65F17CA3-4C50-FE4C-9338-E0A97181F6F8}" type="pres">
      <dgm:prSet presAssocID="{D3191318-0AF7-234A-9721-30478BF8E72B}" presName="parentText" presStyleLbl="node1" presStyleIdx="1" presStyleCnt="7">
        <dgm:presLayoutVars>
          <dgm:chMax val="0"/>
          <dgm:bulletEnabled val="1"/>
        </dgm:presLayoutVars>
      </dgm:prSet>
      <dgm:spPr/>
    </dgm:pt>
    <dgm:pt modelId="{C1C9E499-F75C-4C4D-A313-5D05E7090764}" type="pres">
      <dgm:prSet presAssocID="{D6EBFA4A-99F9-5945-84C6-C793C154C0A2}" presName="spacer" presStyleCnt="0"/>
      <dgm:spPr/>
    </dgm:pt>
    <dgm:pt modelId="{4347F029-D96C-9345-91BC-16973C9B21B4}" type="pres">
      <dgm:prSet presAssocID="{681690E8-F6CC-0A45-9769-3F7796830265}" presName="parentText" presStyleLbl="node1" presStyleIdx="2" presStyleCnt="7">
        <dgm:presLayoutVars>
          <dgm:chMax val="0"/>
          <dgm:bulletEnabled val="1"/>
        </dgm:presLayoutVars>
      </dgm:prSet>
      <dgm:spPr/>
    </dgm:pt>
    <dgm:pt modelId="{AD4028B4-97B2-8242-90B2-56DDEBB42042}" type="pres">
      <dgm:prSet presAssocID="{2EA40596-066D-5946-834B-56C80C0A7488}" presName="spacer" presStyleCnt="0"/>
      <dgm:spPr/>
    </dgm:pt>
    <dgm:pt modelId="{672FCC19-D1CA-7144-B3B6-C64FFABE242C}" type="pres">
      <dgm:prSet presAssocID="{CBA178C9-B966-EA41-A927-C2D11C04557C}" presName="parentText" presStyleLbl="node1" presStyleIdx="3" presStyleCnt="7">
        <dgm:presLayoutVars>
          <dgm:chMax val="0"/>
          <dgm:bulletEnabled val="1"/>
        </dgm:presLayoutVars>
      </dgm:prSet>
      <dgm:spPr/>
    </dgm:pt>
    <dgm:pt modelId="{CB909E2A-C4F9-7442-A4C7-B00CB3C411F7}" type="pres">
      <dgm:prSet presAssocID="{737F03B5-8900-824A-974D-42750C01AAB5}" presName="spacer" presStyleCnt="0"/>
      <dgm:spPr/>
    </dgm:pt>
    <dgm:pt modelId="{E68CCD66-BAE2-084C-84B2-890C88D52285}" type="pres">
      <dgm:prSet presAssocID="{1ECB6FE3-4A4B-914D-9E3F-8A431F4B9B9D}" presName="parentText" presStyleLbl="node1" presStyleIdx="4" presStyleCnt="7">
        <dgm:presLayoutVars>
          <dgm:chMax val="0"/>
          <dgm:bulletEnabled val="1"/>
        </dgm:presLayoutVars>
      </dgm:prSet>
      <dgm:spPr/>
    </dgm:pt>
    <dgm:pt modelId="{0D5918B5-3770-624D-8C8C-A792A4CBEE79}" type="pres">
      <dgm:prSet presAssocID="{68947567-ED95-FB41-9598-AC9816F67670}" presName="spacer" presStyleCnt="0"/>
      <dgm:spPr/>
    </dgm:pt>
    <dgm:pt modelId="{DF2135DB-9AE5-0649-A1B7-87E78BCB3C89}" type="pres">
      <dgm:prSet presAssocID="{8B81D4E4-9442-1645-97C6-42BFD2516AA5}" presName="parentText" presStyleLbl="node1" presStyleIdx="5" presStyleCnt="7">
        <dgm:presLayoutVars>
          <dgm:chMax val="0"/>
          <dgm:bulletEnabled val="1"/>
        </dgm:presLayoutVars>
      </dgm:prSet>
      <dgm:spPr/>
    </dgm:pt>
    <dgm:pt modelId="{13E8A4FB-D20E-3448-8AA0-F7E0B6A13944}" type="pres">
      <dgm:prSet presAssocID="{834ECF53-A79B-F648-9766-5B1A505FB153}" presName="spacer" presStyleCnt="0"/>
      <dgm:spPr/>
    </dgm:pt>
    <dgm:pt modelId="{DD56D60A-6321-E043-877B-BA82B7D01BA0}" type="pres">
      <dgm:prSet presAssocID="{C22AD857-7F93-2440-BC49-ED1818FB0937}" presName="parentText" presStyleLbl="node1" presStyleIdx="6" presStyleCnt="7">
        <dgm:presLayoutVars>
          <dgm:chMax val="0"/>
          <dgm:bulletEnabled val="1"/>
        </dgm:presLayoutVars>
      </dgm:prSet>
      <dgm:spPr/>
    </dgm:pt>
  </dgm:ptLst>
  <dgm:cxnLst>
    <dgm:cxn modelId="{1F4FE001-E475-0641-A95D-D88F2EAC31FB}" type="presOf" srcId="{CBA178C9-B966-EA41-A927-C2D11C04557C}" destId="{672FCC19-D1CA-7144-B3B6-C64FFABE242C}" srcOrd="0" destOrd="0" presId="urn:microsoft.com/office/officeart/2005/8/layout/vList2"/>
    <dgm:cxn modelId="{3AF87616-D422-4C4F-A4BA-4ADC4D691A13}" type="presOf" srcId="{D3191318-0AF7-234A-9721-30478BF8E72B}" destId="{65F17CA3-4C50-FE4C-9338-E0A97181F6F8}" srcOrd="0" destOrd="0" presId="urn:microsoft.com/office/officeart/2005/8/layout/vList2"/>
    <dgm:cxn modelId="{1F35B319-1182-F94C-A7BF-BC4C6BDCE9B8}" type="presOf" srcId="{681690E8-F6CC-0A45-9769-3F7796830265}" destId="{4347F029-D96C-9345-91BC-16973C9B21B4}" srcOrd="0" destOrd="0" presId="urn:microsoft.com/office/officeart/2005/8/layout/vList2"/>
    <dgm:cxn modelId="{3E080F26-F9CF-A149-BB07-9669184B19FF}" type="presOf" srcId="{1ECB6FE3-4A4B-914D-9E3F-8A431F4B9B9D}" destId="{E68CCD66-BAE2-084C-84B2-890C88D52285}" srcOrd="0" destOrd="0" presId="urn:microsoft.com/office/officeart/2005/8/layout/vList2"/>
    <dgm:cxn modelId="{F2F1FD29-47A6-564D-850C-48111A9EA8F1}" type="presOf" srcId="{455BDF30-D0D9-504A-AEF3-3CE78967DF86}" destId="{6185C866-1351-DC41-AC43-B5A1F37E1E9F}" srcOrd="0" destOrd="0" presId="urn:microsoft.com/office/officeart/2005/8/layout/vList2"/>
    <dgm:cxn modelId="{C9CAF537-40D0-BC45-BA17-07EF21B2C1C1}" type="presOf" srcId="{8B81D4E4-9442-1645-97C6-42BFD2516AA5}" destId="{DF2135DB-9AE5-0649-A1B7-87E78BCB3C89}" srcOrd="0" destOrd="0" presId="urn:microsoft.com/office/officeart/2005/8/layout/vList2"/>
    <dgm:cxn modelId="{4D318440-6D7B-CE4B-B3FB-29DF58F59229}" srcId="{455BDF30-D0D9-504A-AEF3-3CE78967DF86}" destId="{8B81D4E4-9442-1645-97C6-42BFD2516AA5}" srcOrd="5" destOrd="0" parTransId="{74AE2D2B-5323-9D40-AD18-53D651948380}" sibTransId="{834ECF53-A79B-F648-9766-5B1A505FB153}"/>
    <dgm:cxn modelId="{6733FC77-39AD-1C45-947F-ADFB5F81E308}" srcId="{455BDF30-D0D9-504A-AEF3-3CE78967DF86}" destId="{D3191318-0AF7-234A-9721-30478BF8E72B}" srcOrd="1" destOrd="0" parTransId="{C65AE51E-64CF-1542-B4FD-CEE33BCFFC7F}" sibTransId="{D6EBFA4A-99F9-5945-84C6-C793C154C0A2}"/>
    <dgm:cxn modelId="{8F627E84-F896-1B4E-B5A4-10DC80154E32}" type="presOf" srcId="{C2FD2BBD-38F8-D741-9A39-C87A8C08CBD9}" destId="{DF4E04FA-0EB7-D94D-BC5F-22A696F1281F}" srcOrd="0" destOrd="0" presId="urn:microsoft.com/office/officeart/2005/8/layout/vList2"/>
    <dgm:cxn modelId="{1E202597-82BE-6147-811D-78282115D4BB}" srcId="{455BDF30-D0D9-504A-AEF3-3CE78967DF86}" destId="{1ECB6FE3-4A4B-914D-9E3F-8A431F4B9B9D}" srcOrd="4" destOrd="0" parTransId="{4448AE35-6945-7E49-9BD9-1B0E70320AC4}" sibTransId="{68947567-ED95-FB41-9598-AC9816F67670}"/>
    <dgm:cxn modelId="{06843397-F6B2-9E42-BCDB-6DB9136A94DA}" srcId="{455BDF30-D0D9-504A-AEF3-3CE78967DF86}" destId="{CBA178C9-B966-EA41-A927-C2D11C04557C}" srcOrd="3" destOrd="0" parTransId="{8AAC5247-D293-0F41-8B0D-DC192B27F587}" sibTransId="{737F03B5-8900-824A-974D-42750C01AAB5}"/>
    <dgm:cxn modelId="{33582E9C-99D8-3040-922D-3126265C5D9B}" srcId="{455BDF30-D0D9-504A-AEF3-3CE78967DF86}" destId="{C22AD857-7F93-2440-BC49-ED1818FB0937}" srcOrd="6" destOrd="0" parTransId="{F3FEED91-9324-CA40-8197-908FBBC22ABF}" sibTransId="{A9A61CD8-5DDC-A34A-86BA-594CE3CE22C5}"/>
    <dgm:cxn modelId="{25F8B1A2-7C5D-0A4F-BFD9-FFAFD90C1C36}" srcId="{455BDF30-D0D9-504A-AEF3-3CE78967DF86}" destId="{681690E8-F6CC-0A45-9769-3F7796830265}" srcOrd="2" destOrd="0" parTransId="{148A030C-3717-634E-855F-100550B85154}" sibTransId="{2EA40596-066D-5946-834B-56C80C0A7488}"/>
    <dgm:cxn modelId="{31812EC9-C550-BC4A-8E70-B017688DD17C}" srcId="{455BDF30-D0D9-504A-AEF3-3CE78967DF86}" destId="{C2FD2BBD-38F8-D741-9A39-C87A8C08CBD9}" srcOrd="0" destOrd="0" parTransId="{0498740F-E3F5-5144-9509-FFDBD0B0F5AB}" sibTransId="{C1CE4D49-F3F5-3545-AD01-BFBF694202CB}"/>
    <dgm:cxn modelId="{1E934DEF-17A2-B246-9B39-E3F8AA012DD8}" type="presOf" srcId="{C22AD857-7F93-2440-BC49-ED1818FB0937}" destId="{DD56D60A-6321-E043-877B-BA82B7D01BA0}" srcOrd="0" destOrd="0" presId="urn:microsoft.com/office/officeart/2005/8/layout/vList2"/>
    <dgm:cxn modelId="{A9983FEE-5520-AE43-A503-B1EB09AA9B62}" type="presParOf" srcId="{6185C866-1351-DC41-AC43-B5A1F37E1E9F}" destId="{DF4E04FA-0EB7-D94D-BC5F-22A696F1281F}" srcOrd="0" destOrd="0" presId="urn:microsoft.com/office/officeart/2005/8/layout/vList2"/>
    <dgm:cxn modelId="{09C71C67-6C9A-1E4F-9E80-85276A3C050F}" type="presParOf" srcId="{6185C866-1351-DC41-AC43-B5A1F37E1E9F}" destId="{868A087C-BC5E-384F-A91A-B034B87A0B54}" srcOrd="1" destOrd="0" presId="urn:microsoft.com/office/officeart/2005/8/layout/vList2"/>
    <dgm:cxn modelId="{8A36B084-F108-7B4A-933E-A6A37620227D}" type="presParOf" srcId="{6185C866-1351-DC41-AC43-B5A1F37E1E9F}" destId="{65F17CA3-4C50-FE4C-9338-E0A97181F6F8}" srcOrd="2" destOrd="0" presId="urn:microsoft.com/office/officeart/2005/8/layout/vList2"/>
    <dgm:cxn modelId="{043ABCAE-18A0-1347-B10D-2D342A2AE9E2}" type="presParOf" srcId="{6185C866-1351-DC41-AC43-B5A1F37E1E9F}" destId="{C1C9E499-F75C-4C4D-A313-5D05E7090764}" srcOrd="3" destOrd="0" presId="urn:microsoft.com/office/officeart/2005/8/layout/vList2"/>
    <dgm:cxn modelId="{425E267D-88B8-5F4F-8EB8-F3CA693C7AD2}" type="presParOf" srcId="{6185C866-1351-DC41-AC43-B5A1F37E1E9F}" destId="{4347F029-D96C-9345-91BC-16973C9B21B4}" srcOrd="4" destOrd="0" presId="urn:microsoft.com/office/officeart/2005/8/layout/vList2"/>
    <dgm:cxn modelId="{C080E6E2-D7CD-8244-A393-9EA9FAA7FBE6}" type="presParOf" srcId="{6185C866-1351-DC41-AC43-B5A1F37E1E9F}" destId="{AD4028B4-97B2-8242-90B2-56DDEBB42042}" srcOrd="5" destOrd="0" presId="urn:microsoft.com/office/officeart/2005/8/layout/vList2"/>
    <dgm:cxn modelId="{1CFDAB7A-E4E2-964D-A31A-F86D597402CA}" type="presParOf" srcId="{6185C866-1351-DC41-AC43-B5A1F37E1E9F}" destId="{672FCC19-D1CA-7144-B3B6-C64FFABE242C}" srcOrd="6" destOrd="0" presId="urn:microsoft.com/office/officeart/2005/8/layout/vList2"/>
    <dgm:cxn modelId="{C400CBCF-ED44-F44F-ADD3-B181F0E2C9A8}" type="presParOf" srcId="{6185C866-1351-DC41-AC43-B5A1F37E1E9F}" destId="{CB909E2A-C4F9-7442-A4C7-B00CB3C411F7}" srcOrd="7" destOrd="0" presId="urn:microsoft.com/office/officeart/2005/8/layout/vList2"/>
    <dgm:cxn modelId="{B9EA45A1-88F4-B641-9452-E6A6039DC314}" type="presParOf" srcId="{6185C866-1351-DC41-AC43-B5A1F37E1E9F}" destId="{E68CCD66-BAE2-084C-84B2-890C88D52285}" srcOrd="8" destOrd="0" presId="urn:microsoft.com/office/officeart/2005/8/layout/vList2"/>
    <dgm:cxn modelId="{66A12BCF-96AC-CA45-8C59-1396F3E32421}" type="presParOf" srcId="{6185C866-1351-DC41-AC43-B5A1F37E1E9F}" destId="{0D5918B5-3770-624D-8C8C-A792A4CBEE79}" srcOrd="9" destOrd="0" presId="urn:microsoft.com/office/officeart/2005/8/layout/vList2"/>
    <dgm:cxn modelId="{963C4226-4013-184A-9D7B-3271862DB637}" type="presParOf" srcId="{6185C866-1351-DC41-AC43-B5A1F37E1E9F}" destId="{DF2135DB-9AE5-0649-A1B7-87E78BCB3C89}" srcOrd="10" destOrd="0" presId="urn:microsoft.com/office/officeart/2005/8/layout/vList2"/>
    <dgm:cxn modelId="{76E00521-DF72-B04E-BAD1-F4CB729039AF}" type="presParOf" srcId="{6185C866-1351-DC41-AC43-B5A1F37E1E9F}" destId="{13E8A4FB-D20E-3448-8AA0-F7E0B6A13944}" srcOrd="11" destOrd="0" presId="urn:microsoft.com/office/officeart/2005/8/layout/vList2"/>
    <dgm:cxn modelId="{BC2A0CC6-81D0-2D4A-A6DC-0AC8B0705DA8}" type="presParOf" srcId="{6185C866-1351-DC41-AC43-B5A1F37E1E9F}" destId="{DD56D60A-6321-E043-877B-BA82B7D01BA0}"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4E04FA-0EB7-D94D-BC5F-22A696F1281F}">
      <dsp:nvSpPr>
        <dsp:cNvPr id="0" name=""/>
        <dsp:cNvSpPr/>
      </dsp:nvSpPr>
      <dsp:spPr>
        <a:xfrm>
          <a:off x="0" y="671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dsp:txBody>
      <dsp:txXfrm>
        <a:off x="35125" y="102300"/>
        <a:ext cx="6125761" cy="649299"/>
      </dsp:txXfrm>
    </dsp:sp>
    <dsp:sp modelId="{65F17CA3-4C50-FE4C-9338-E0A97181F6F8}">
      <dsp:nvSpPr>
        <dsp:cNvPr id="0" name=""/>
        <dsp:cNvSpPr/>
      </dsp:nvSpPr>
      <dsp:spPr>
        <a:xfrm>
          <a:off x="0" y="87312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dsp:txBody>
      <dsp:txXfrm>
        <a:off x="35125" y="908250"/>
        <a:ext cx="6125761" cy="649299"/>
      </dsp:txXfrm>
    </dsp:sp>
    <dsp:sp modelId="{4347F029-D96C-9345-91BC-16973C9B21B4}">
      <dsp:nvSpPr>
        <dsp:cNvPr id="0" name=""/>
        <dsp:cNvSpPr/>
      </dsp:nvSpPr>
      <dsp:spPr>
        <a:xfrm>
          <a:off x="0" y="16790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dsp:txBody>
      <dsp:txXfrm>
        <a:off x="35125" y="1714200"/>
        <a:ext cx="6125761" cy="649299"/>
      </dsp:txXfrm>
    </dsp:sp>
    <dsp:sp modelId="{672FCC19-D1CA-7144-B3B6-C64FFABE242C}">
      <dsp:nvSpPr>
        <dsp:cNvPr id="0" name=""/>
        <dsp:cNvSpPr/>
      </dsp:nvSpPr>
      <dsp:spPr>
        <a:xfrm>
          <a:off x="0" y="248502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dsp:txBody>
      <dsp:txXfrm>
        <a:off x="35125" y="2520150"/>
        <a:ext cx="6125761" cy="649299"/>
      </dsp:txXfrm>
    </dsp:sp>
    <dsp:sp modelId="{E68CCD66-BAE2-084C-84B2-890C88D52285}">
      <dsp:nvSpPr>
        <dsp:cNvPr id="0" name=""/>
        <dsp:cNvSpPr/>
      </dsp:nvSpPr>
      <dsp:spPr>
        <a:xfrm>
          <a:off x="0" y="32909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5. Create Model Documentation</a:t>
          </a:r>
        </a:p>
      </dsp:txBody>
      <dsp:txXfrm>
        <a:off x="35125" y="3326100"/>
        <a:ext cx="6125761" cy="649299"/>
      </dsp:txXfrm>
    </dsp:sp>
    <dsp:sp modelId="{DF2135DB-9AE5-0649-A1B7-87E78BCB3C89}">
      <dsp:nvSpPr>
        <dsp:cNvPr id="0" name=""/>
        <dsp:cNvSpPr/>
      </dsp:nvSpPr>
      <dsp:spPr>
        <a:xfrm>
          <a:off x="0" y="409692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dsp:txBody>
      <dsp:txXfrm>
        <a:off x="35125" y="4132050"/>
        <a:ext cx="6125761" cy="649299"/>
      </dsp:txXfrm>
    </dsp:sp>
    <dsp:sp modelId="{DD56D60A-6321-E043-877B-BA82B7D01BA0}">
      <dsp:nvSpPr>
        <dsp:cNvPr id="0" name=""/>
        <dsp:cNvSpPr/>
      </dsp:nvSpPr>
      <dsp:spPr>
        <a:xfrm>
          <a:off x="0" y="49028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7. Validate Results and Iterate</a:t>
          </a:r>
        </a:p>
      </dsp:txBody>
      <dsp:txXfrm>
        <a:off x="35125" y="4938000"/>
        <a:ext cx="6125761" cy="6492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311DD-728A-ED4D-B100-B988575B68CF}">
      <dsp:nvSpPr>
        <dsp:cNvPr id="0" name=""/>
        <dsp:cNvSpPr/>
      </dsp:nvSpPr>
      <dsp:spPr>
        <a:xfrm>
          <a:off x="484584" y="662"/>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There are a set of tasks to be scheduled</a:t>
          </a:r>
        </a:p>
      </dsp:txBody>
      <dsp:txXfrm>
        <a:off x="484584" y="662"/>
        <a:ext cx="2316509" cy="1389905"/>
      </dsp:txXfrm>
    </dsp:sp>
    <dsp:sp modelId="{92DED51A-5BCF-8E41-9813-8D601F618B53}">
      <dsp:nvSpPr>
        <dsp:cNvPr id="0" name=""/>
        <dsp:cNvSpPr/>
      </dsp:nvSpPr>
      <dsp:spPr>
        <a:xfrm>
          <a:off x="3032745" y="662"/>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There are a set of resources to schedule the tasks</a:t>
          </a:r>
        </a:p>
      </dsp:txBody>
      <dsp:txXfrm>
        <a:off x="3032745" y="662"/>
        <a:ext cx="2316509" cy="1389905"/>
      </dsp:txXfrm>
    </dsp:sp>
    <dsp:sp modelId="{0B0867D2-EE9E-954A-81F7-40B5A9D93253}">
      <dsp:nvSpPr>
        <dsp:cNvPr id="0" name=""/>
        <dsp:cNvSpPr/>
      </dsp:nvSpPr>
      <dsp:spPr>
        <a:xfrm>
          <a:off x="5580905" y="662"/>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There are groups of resources</a:t>
          </a:r>
        </a:p>
      </dsp:txBody>
      <dsp:txXfrm>
        <a:off x="5580905" y="662"/>
        <a:ext cx="2316509" cy="1389905"/>
      </dsp:txXfrm>
    </dsp:sp>
    <dsp:sp modelId="{CDA7AD8D-15BD-CC4D-8149-6263D1A8841A}">
      <dsp:nvSpPr>
        <dsp:cNvPr id="0" name=""/>
        <dsp:cNvSpPr/>
      </dsp:nvSpPr>
      <dsp:spPr>
        <a:xfrm>
          <a:off x="484584" y="1622219"/>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Tasks have different processing times</a:t>
          </a:r>
        </a:p>
      </dsp:txBody>
      <dsp:txXfrm>
        <a:off x="484584" y="1622219"/>
        <a:ext cx="2316509" cy="1389905"/>
      </dsp:txXfrm>
    </dsp:sp>
    <dsp:sp modelId="{C23BFE98-5466-7246-9A0E-05CA6C4EEDB8}">
      <dsp:nvSpPr>
        <dsp:cNvPr id="0" name=""/>
        <dsp:cNvSpPr/>
      </dsp:nvSpPr>
      <dsp:spPr>
        <a:xfrm>
          <a:off x="3032745" y="1622219"/>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Each resource has a maximum length of time they can actively work on tasks</a:t>
          </a:r>
        </a:p>
      </dsp:txBody>
      <dsp:txXfrm>
        <a:off x="3032745" y="1622219"/>
        <a:ext cx="2316509" cy="1389905"/>
      </dsp:txXfrm>
    </dsp:sp>
    <dsp:sp modelId="{532CC04D-CF79-0445-907E-FAEDAE299F98}">
      <dsp:nvSpPr>
        <dsp:cNvPr id="0" name=""/>
        <dsp:cNvSpPr/>
      </dsp:nvSpPr>
      <dsp:spPr>
        <a:xfrm>
          <a:off x="5580905" y="1622219"/>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 resource has a specific operating cost per time unit</a:t>
          </a:r>
        </a:p>
      </dsp:txBody>
      <dsp:txXfrm>
        <a:off x="5580905" y="1622219"/>
        <a:ext cx="2316509" cy="1389905"/>
      </dsp:txXfrm>
    </dsp:sp>
    <dsp:sp modelId="{33044ED1-8ABC-6640-8385-C66CC8A68469}">
      <dsp:nvSpPr>
        <dsp:cNvPr id="0" name=""/>
        <dsp:cNvSpPr/>
      </dsp:nvSpPr>
      <dsp:spPr>
        <a:xfrm>
          <a:off x="484584" y="3243776"/>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Some tasks cannot be completed by some resources</a:t>
          </a:r>
        </a:p>
      </dsp:txBody>
      <dsp:txXfrm>
        <a:off x="484584" y="3243776"/>
        <a:ext cx="2316509" cy="1389905"/>
      </dsp:txXfrm>
    </dsp:sp>
    <dsp:sp modelId="{91ED495E-D53C-354B-AF77-2659C61234EE}">
      <dsp:nvSpPr>
        <dsp:cNvPr id="0" name=""/>
        <dsp:cNvSpPr/>
      </dsp:nvSpPr>
      <dsp:spPr>
        <a:xfrm>
          <a:off x="3032745" y="3243776"/>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Each resource group has a minimum and a maximum number of tasks in a day</a:t>
          </a:r>
        </a:p>
      </dsp:txBody>
      <dsp:txXfrm>
        <a:off x="3032745" y="3243776"/>
        <a:ext cx="2316509" cy="1389905"/>
      </dsp:txXfrm>
    </dsp:sp>
    <dsp:sp modelId="{B33D812A-0A3C-DC4B-89AC-1AEEE8AEE8C9}">
      <dsp:nvSpPr>
        <dsp:cNvPr id="0" name=""/>
        <dsp:cNvSpPr/>
      </dsp:nvSpPr>
      <dsp:spPr>
        <a:xfrm>
          <a:off x="5580905" y="3243776"/>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The goal is to minimize the total cost of processing all the tasks</a:t>
          </a:r>
        </a:p>
      </dsp:txBody>
      <dsp:txXfrm>
        <a:off x="5580905" y="3243776"/>
        <a:ext cx="2316509" cy="13899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311DD-728A-ED4D-B100-B988575B68CF}">
      <dsp:nvSpPr>
        <dsp:cNvPr id="0" name=""/>
        <dsp:cNvSpPr/>
      </dsp:nvSpPr>
      <dsp:spPr>
        <a:xfrm>
          <a:off x="484584" y="662"/>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There are a set of tasks to be scheduled</a:t>
          </a:r>
        </a:p>
      </dsp:txBody>
      <dsp:txXfrm>
        <a:off x="484584" y="662"/>
        <a:ext cx="2316509" cy="1389905"/>
      </dsp:txXfrm>
    </dsp:sp>
    <dsp:sp modelId="{92DED51A-5BCF-8E41-9813-8D601F618B53}">
      <dsp:nvSpPr>
        <dsp:cNvPr id="0" name=""/>
        <dsp:cNvSpPr/>
      </dsp:nvSpPr>
      <dsp:spPr>
        <a:xfrm>
          <a:off x="3032745" y="662"/>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There are a set of resources to schedule the tasks</a:t>
          </a:r>
        </a:p>
      </dsp:txBody>
      <dsp:txXfrm>
        <a:off x="3032745" y="662"/>
        <a:ext cx="2316509" cy="1389905"/>
      </dsp:txXfrm>
    </dsp:sp>
    <dsp:sp modelId="{0B0867D2-EE9E-954A-81F7-40B5A9D93253}">
      <dsp:nvSpPr>
        <dsp:cNvPr id="0" name=""/>
        <dsp:cNvSpPr/>
      </dsp:nvSpPr>
      <dsp:spPr>
        <a:xfrm>
          <a:off x="5580905" y="662"/>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There are groups of resources</a:t>
          </a:r>
        </a:p>
      </dsp:txBody>
      <dsp:txXfrm>
        <a:off x="5580905" y="662"/>
        <a:ext cx="2316509" cy="1389905"/>
      </dsp:txXfrm>
    </dsp:sp>
    <dsp:sp modelId="{CDA7AD8D-15BD-CC4D-8149-6263D1A8841A}">
      <dsp:nvSpPr>
        <dsp:cNvPr id="0" name=""/>
        <dsp:cNvSpPr/>
      </dsp:nvSpPr>
      <dsp:spPr>
        <a:xfrm>
          <a:off x="484584" y="1622219"/>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Tasks have different processing times</a:t>
          </a:r>
        </a:p>
      </dsp:txBody>
      <dsp:txXfrm>
        <a:off x="484584" y="1622219"/>
        <a:ext cx="2316509" cy="1389905"/>
      </dsp:txXfrm>
    </dsp:sp>
    <dsp:sp modelId="{C23BFE98-5466-7246-9A0E-05CA6C4EEDB8}">
      <dsp:nvSpPr>
        <dsp:cNvPr id="0" name=""/>
        <dsp:cNvSpPr/>
      </dsp:nvSpPr>
      <dsp:spPr>
        <a:xfrm>
          <a:off x="3032745" y="1622219"/>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Each resource has a maximum length of time they can actively work on tasks</a:t>
          </a:r>
        </a:p>
      </dsp:txBody>
      <dsp:txXfrm>
        <a:off x="3032745" y="1622219"/>
        <a:ext cx="2316509" cy="1389905"/>
      </dsp:txXfrm>
    </dsp:sp>
    <dsp:sp modelId="{532CC04D-CF79-0445-907E-FAEDAE299F98}">
      <dsp:nvSpPr>
        <dsp:cNvPr id="0" name=""/>
        <dsp:cNvSpPr/>
      </dsp:nvSpPr>
      <dsp:spPr>
        <a:xfrm>
          <a:off x="5580905" y="1622219"/>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 resource has a specific operating cost per time unit</a:t>
          </a:r>
        </a:p>
      </dsp:txBody>
      <dsp:txXfrm>
        <a:off x="5580905" y="1622219"/>
        <a:ext cx="2316509" cy="1389905"/>
      </dsp:txXfrm>
    </dsp:sp>
    <dsp:sp modelId="{33044ED1-8ABC-6640-8385-C66CC8A68469}">
      <dsp:nvSpPr>
        <dsp:cNvPr id="0" name=""/>
        <dsp:cNvSpPr/>
      </dsp:nvSpPr>
      <dsp:spPr>
        <a:xfrm>
          <a:off x="484584" y="3243776"/>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Some tasks cannot be completed by some resources</a:t>
          </a:r>
        </a:p>
      </dsp:txBody>
      <dsp:txXfrm>
        <a:off x="484584" y="3243776"/>
        <a:ext cx="2316509" cy="1389905"/>
      </dsp:txXfrm>
    </dsp:sp>
    <dsp:sp modelId="{91ED495E-D53C-354B-AF77-2659C61234EE}">
      <dsp:nvSpPr>
        <dsp:cNvPr id="0" name=""/>
        <dsp:cNvSpPr/>
      </dsp:nvSpPr>
      <dsp:spPr>
        <a:xfrm>
          <a:off x="3032745" y="3243776"/>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Each resource group has a minimum and a maximum number of </a:t>
          </a:r>
          <a:r>
            <a:rPr lang="en-US" sz="1900" kern="1200"/>
            <a:t>tasks in </a:t>
          </a:r>
          <a:r>
            <a:rPr lang="en-US" sz="1900" kern="1200" dirty="0"/>
            <a:t>a day</a:t>
          </a:r>
        </a:p>
      </dsp:txBody>
      <dsp:txXfrm>
        <a:off x="3032745" y="3243776"/>
        <a:ext cx="2316509" cy="1389905"/>
      </dsp:txXfrm>
    </dsp:sp>
    <dsp:sp modelId="{B33D812A-0A3C-DC4B-89AC-1AEEE8AEE8C9}">
      <dsp:nvSpPr>
        <dsp:cNvPr id="0" name=""/>
        <dsp:cNvSpPr/>
      </dsp:nvSpPr>
      <dsp:spPr>
        <a:xfrm>
          <a:off x="5580905" y="3243776"/>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The goal is to minimize the total cost of processing all the tasks</a:t>
          </a:r>
        </a:p>
      </dsp:txBody>
      <dsp:txXfrm>
        <a:off x="5580905" y="3243776"/>
        <a:ext cx="2316509" cy="13899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00A42-E89A-594B-8E56-156699674B03}">
      <dsp:nvSpPr>
        <dsp:cNvPr id="0" name=""/>
        <dsp:cNvSpPr/>
      </dsp:nvSpPr>
      <dsp:spPr>
        <a:xfrm>
          <a:off x="0" y="340328"/>
          <a:ext cx="9987375" cy="50368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For complicated models, often start with a prototype in a </a:t>
          </a:r>
          <a:r>
            <a:rPr lang="en-US" sz="2100" kern="1200" dirty="0" err="1"/>
            <a:t>Jupyter</a:t>
          </a:r>
          <a:r>
            <a:rPr lang="en-US" sz="2100" kern="1200" dirty="0"/>
            <a:t> Notebook</a:t>
          </a:r>
        </a:p>
      </dsp:txBody>
      <dsp:txXfrm>
        <a:off x="24588" y="364916"/>
        <a:ext cx="9938199" cy="454509"/>
      </dsp:txXfrm>
    </dsp:sp>
    <dsp:sp modelId="{F0CA56C3-BBF6-DC42-94B3-C6E9D7045A98}">
      <dsp:nvSpPr>
        <dsp:cNvPr id="0" name=""/>
        <dsp:cNvSpPr/>
      </dsp:nvSpPr>
      <dsp:spPr>
        <a:xfrm>
          <a:off x="0" y="872225"/>
          <a:ext cx="9987375" cy="1065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099"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This allows for rapid testing to ensure that the model is built correctly</a:t>
          </a:r>
          <a:endParaRPr lang="en-US" sz="1600" kern="1200" dirty="0"/>
        </a:p>
        <a:p>
          <a:pPr marL="171450" lvl="1" indent="-171450" algn="l" defTabSz="711200">
            <a:lnSpc>
              <a:spcPct val="90000"/>
            </a:lnSpc>
            <a:spcBef>
              <a:spcPct val="0"/>
            </a:spcBef>
            <a:spcAft>
              <a:spcPct val="20000"/>
            </a:spcAft>
            <a:buChar char="•"/>
          </a:pPr>
          <a:r>
            <a:rPr lang="en-US" sz="1600" kern="1200" dirty="0"/>
            <a:t>Then we can take the prototype and convert it into a class object that can be integrated into whatever system we’re building</a:t>
          </a:r>
        </a:p>
        <a:p>
          <a:pPr marL="171450" lvl="1" indent="-171450" algn="l" defTabSz="711200">
            <a:lnSpc>
              <a:spcPct val="90000"/>
            </a:lnSpc>
            <a:spcBef>
              <a:spcPct val="0"/>
            </a:spcBef>
            <a:spcAft>
              <a:spcPct val="20000"/>
            </a:spcAft>
            <a:buChar char="•"/>
          </a:pPr>
          <a:r>
            <a:rPr lang="en-US" sz="1600" kern="1200"/>
            <a:t>Add a single constraint at a time, continuously testing the model</a:t>
          </a:r>
          <a:endParaRPr lang="en-US" sz="1600" kern="1200" dirty="0"/>
        </a:p>
      </dsp:txBody>
      <dsp:txXfrm>
        <a:off x="0" y="872225"/>
        <a:ext cx="9987375" cy="1065015"/>
      </dsp:txXfrm>
    </dsp:sp>
    <dsp:sp modelId="{E54DD757-0D4E-D048-A193-D5600F383186}">
      <dsp:nvSpPr>
        <dsp:cNvPr id="0" name=""/>
        <dsp:cNvSpPr/>
      </dsp:nvSpPr>
      <dsp:spPr>
        <a:xfrm>
          <a:off x="0" y="1937240"/>
          <a:ext cx="9987375" cy="50368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Often, we use a RESTful service endpoint that receives data for an instance of the model</a:t>
          </a:r>
        </a:p>
      </dsp:txBody>
      <dsp:txXfrm>
        <a:off x="24588" y="1961828"/>
        <a:ext cx="9938199" cy="454509"/>
      </dsp:txXfrm>
    </dsp:sp>
    <dsp:sp modelId="{8D4E7C9A-C0C0-D74C-85B8-E28AE5DCFE55}">
      <dsp:nvSpPr>
        <dsp:cNvPr id="0" name=""/>
        <dsp:cNvSpPr/>
      </dsp:nvSpPr>
      <dsp:spPr>
        <a:xfrm>
          <a:off x="0" y="2440925"/>
          <a:ext cx="9987375" cy="1108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099"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This is a wrapper that takes data in and passes that data to the model code</a:t>
          </a:r>
        </a:p>
        <a:p>
          <a:pPr marL="171450" lvl="1" indent="-171450" algn="l" defTabSz="711200">
            <a:lnSpc>
              <a:spcPct val="90000"/>
            </a:lnSpc>
            <a:spcBef>
              <a:spcPct val="0"/>
            </a:spcBef>
            <a:spcAft>
              <a:spcPct val="20000"/>
            </a:spcAft>
            <a:buChar char="•"/>
          </a:pPr>
          <a:r>
            <a:rPr lang="en-US" sz="1600" kern="1200" dirty="0"/>
            <a:t>Believe in separating the model code from the service</a:t>
          </a:r>
        </a:p>
        <a:p>
          <a:pPr marL="171450" lvl="1" indent="-171450" algn="l" defTabSz="711200">
            <a:lnSpc>
              <a:spcPct val="90000"/>
            </a:lnSpc>
            <a:spcBef>
              <a:spcPct val="0"/>
            </a:spcBef>
            <a:spcAft>
              <a:spcPct val="20000"/>
            </a:spcAft>
            <a:buChar char="•"/>
          </a:pPr>
          <a:r>
            <a:rPr lang="en-US" sz="1600" kern="1200" dirty="0"/>
            <a:t>Model can be created and tested without the service</a:t>
          </a:r>
        </a:p>
        <a:p>
          <a:pPr marL="171450" lvl="1" indent="-171450" algn="l" defTabSz="711200">
            <a:lnSpc>
              <a:spcPct val="90000"/>
            </a:lnSpc>
            <a:spcBef>
              <a:spcPct val="0"/>
            </a:spcBef>
            <a:spcAft>
              <a:spcPct val="20000"/>
            </a:spcAft>
            <a:buChar char="•"/>
          </a:pPr>
          <a:r>
            <a:rPr lang="en-US" sz="1600" kern="1200" dirty="0"/>
            <a:t>Allows for more parallel development</a:t>
          </a:r>
        </a:p>
      </dsp:txBody>
      <dsp:txXfrm>
        <a:off x="0" y="2440925"/>
        <a:ext cx="9987375" cy="11084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4E04FA-0EB7-D94D-BC5F-22A696F1281F}">
      <dsp:nvSpPr>
        <dsp:cNvPr id="0" name=""/>
        <dsp:cNvSpPr/>
      </dsp:nvSpPr>
      <dsp:spPr>
        <a:xfrm>
          <a:off x="0" y="671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dsp:txBody>
      <dsp:txXfrm>
        <a:off x="35125" y="102300"/>
        <a:ext cx="6125761" cy="649299"/>
      </dsp:txXfrm>
    </dsp:sp>
    <dsp:sp modelId="{65F17CA3-4C50-FE4C-9338-E0A97181F6F8}">
      <dsp:nvSpPr>
        <dsp:cNvPr id="0" name=""/>
        <dsp:cNvSpPr/>
      </dsp:nvSpPr>
      <dsp:spPr>
        <a:xfrm>
          <a:off x="0" y="87312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dsp:txBody>
      <dsp:txXfrm>
        <a:off x="35125" y="908250"/>
        <a:ext cx="6125761" cy="649299"/>
      </dsp:txXfrm>
    </dsp:sp>
    <dsp:sp modelId="{4347F029-D96C-9345-91BC-16973C9B21B4}">
      <dsp:nvSpPr>
        <dsp:cNvPr id="0" name=""/>
        <dsp:cNvSpPr/>
      </dsp:nvSpPr>
      <dsp:spPr>
        <a:xfrm>
          <a:off x="0" y="16790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dsp:txBody>
      <dsp:txXfrm>
        <a:off x="35125" y="1714200"/>
        <a:ext cx="6125761" cy="649299"/>
      </dsp:txXfrm>
    </dsp:sp>
    <dsp:sp modelId="{672FCC19-D1CA-7144-B3B6-C64FFABE242C}">
      <dsp:nvSpPr>
        <dsp:cNvPr id="0" name=""/>
        <dsp:cNvSpPr/>
      </dsp:nvSpPr>
      <dsp:spPr>
        <a:xfrm>
          <a:off x="0" y="248502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dsp:txBody>
      <dsp:txXfrm>
        <a:off x="35125" y="2520150"/>
        <a:ext cx="6125761" cy="649299"/>
      </dsp:txXfrm>
    </dsp:sp>
    <dsp:sp modelId="{E68CCD66-BAE2-084C-84B2-890C88D52285}">
      <dsp:nvSpPr>
        <dsp:cNvPr id="0" name=""/>
        <dsp:cNvSpPr/>
      </dsp:nvSpPr>
      <dsp:spPr>
        <a:xfrm>
          <a:off x="0" y="32909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5. Create Model Documentation</a:t>
          </a:r>
        </a:p>
      </dsp:txBody>
      <dsp:txXfrm>
        <a:off x="35125" y="3326100"/>
        <a:ext cx="6125761" cy="649299"/>
      </dsp:txXfrm>
    </dsp:sp>
    <dsp:sp modelId="{DF2135DB-9AE5-0649-A1B7-87E78BCB3C89}">
      <dsp:nvSpPr>
        <dsp:cNvPr id="0" name=""/>
        <dsp:cNvSpPr/>
      </dsp:nvSpPr>
      <dsp:spPr>
        <a:xfrm>
          <a:off x="0" y="409692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dsp:txBody>
      <dsp:txXfrm>
        <a:off x="35125" y="4132050"/>
        <a:ext cx="6125761" cy="649299"/>
      </dsp:txXfrm>
    </dsp:sp>
    <dsp:sp modelId="{DD56D60A-6321-E043-877B-BA82B7D01BA0}">
      <dsp:nvSpPr>
        <dsp:cNvPr id="0" name=""/>
        <dsp:cNvSpPr/>
      </dsp:nvSpPr>
      <dsp:spPr>
        <a:xfrm>
          <a:off x="0" y="49028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7. Validate Results and Iterate</a:t>
          </a:r>
        </a:p>
      </dsp:txBody>
      <dsp:txXfrm>
        <a:off x="35125" y="4938000"/>
        <a:ext cx="6125761" cy="64929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4/3/22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4/2/22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14180E-0B65-3D4E-9614-2D2CB44395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9784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7</a:t>
            </a:fld>
            <a:endParaRPr lang="en-US"/>
          </a:p>
        </p:txBody>
      </p:sp>
    </p:spTree>
    <p:extLst>
      <p:ext uri="{BB962C8B-B14F-4D97-AF65-F5344CB8AC3E}">
        <p14:creationId xmlns:p14="http://schemas.microsoft.com/office/powerpoint/2010/main" val="180666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47</a:t>
            </a:fld>
            <a:endParaRPr lang="en-US"/>
          </a:p>
        </p:txBody>
      </p:sp>
    </p:spTree>
    <p:extLst>
      <p:ext uri="{BB962C8B-B14F-4D97-AF65-F5344CB8AC3E}">
        <p14:creationId xmlns:p14="http://schemas.microsoft.com/office/powerpoint/2010/main" val="7080995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11274663" y="5638800"/>
            <a:ext cx="304721" cy="1219200"/>
          </a:xfrm>
          <a:prstGeom prst="rect">
            <a:avLst/>
          </a:prstGeom>
          <a:solidFill>
            <a:srgbClr val="00725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ltGray">
          <a:xfrm>
            <a:off x="1218883" y="0"/>
            <a:ext cx="609441" cy="68580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1" name="Rectangle 10"/>
          <p:cNvSpPr/>
          <p:nvPr/>
        </p:nvSpPr>
        <p:spPr bwMode="gray">
          <a:xfrm>
            <a:off x="0" y="0"/>
            <a:ext cx="1218883" cy="6858000"/>
          </a:xfrm>
          <a:prstGeom prst="rect">
            <a:avLst/>
          </a:prstGeom>
          <a:solidFill>
            <a:srgbClr val="00725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2" name="Rectangle 11"/>
          <p:cNvSpPr/>
          <p:nvPr/>
        </p:nvSpPr>
        <p:spPr bwMode="ltGray">
          <a:xfrm>
            <a:off x="-1588" y="5638800"/>
            <a:ext cx="12188825" cy="1219200"/>
          </a:xfrm>
          <a:prstGeom prst="rect">
            <a:avLst/>
          </a:prstGeom>
          <a:solidFill>
            <a:srgbClr val="7BBB9E">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rgbClr val="4A9F7B">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2428669" y="1600200"/>
            <a:ext cx="9533143" cy="2680127"/>
          </a:xfrm>
        </p:spPr>
        <p:txBody>
          <a:bodyPr>
            <a:noAutofit/>
          </a:bodyPr>
          <a:lstStyle>
            <a:lvl1pPr>
              <a:defRPr sz="5400" b="0" i="0">
                <a:latin typeface="Calibri" panose="020F0502020204030204" pitchFamily="34" charset="0"/>
                <a:cs typeface="Calibri" panose="020F0502020204030204" pitchFamily="34" charset="0"/>
              </a:defRPr>
            </a:lvl1pPr>
          </a:lstStyle>
          <a:p>
            <a:r>
              <a:rPr lang="en-US" dirty="0"/>
              <a:t>Click to edit Master title style</a:t>
            </a:r>
            <a:endParaRPr dirty="0"/>
          </a:p>
        </p:txBody>
      </p:sp>
      <p:sp>
        <p:nvSpPr>
          <p:cNvPr id="3" name="Subtitle 2"/>
          <p:cNvSpPr>
            <a:spLocks noGrp="1"/>
          </p:cNvSpPr>
          <p:nvPr>
            <p:ph type="subTitle" idx="1"/>
          </p:nvPr>
        </p:nvSpPr>
        <p:spPr>
          <a:xfrm>
            <a:off x="2428669" y="4344915"/>
            <a:ext cx="9533142" cy="1116085"/>
          </a:xfrm>
        </p:spPr>
        <p:txBody>
          <a:bodyPr>
            <a:normAutofit/>
          </a:bodyPr>
          <a:lstStyle>
            <a:lvl1pPr marL="0" indent="0" algn="l">
              <a:spcBef>
                <a:spcPts val="0"/>
              </a:spcBef>
              <a:buNone/>
              <a:defRPr sz="3200" b="0" i="0">
                <a:solidFill>
                  <a:schemeClr val="tx1"/>
                </a:solidFill>
                <a:latin typeface="Calibri" panose="020F0502020204030204" pitchFamily="34" charset="0"/>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p:txBody>
          <a:bodyPr/>
          <a:lstStyle>
            <a:lvl1pPr>
              <a:defRPr baseline="0">
                <a:solidFill>
                  <a:schemeClr val="tx2"/>
                </a:solidFill>
              </a:defRPr>
            </a:lvl1pPr>
          </a:lstStyle>
          <a:p>
            <a:r>
              <a:rPr lang="en-US"/>
              <a:t>2022-04-03</a:t>
            </a:r>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Copyright © Princeton Consultants 2022 (V1.0)</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pic>
        <p:nvPicPr>
          <p:cNvPr id="2050" name="Picture 2">
            <a:extLst>
              <a:ext uri="{FF2B5EF4-FFF2-40B4-BE49-F238E27FC236}">
                <a16:creationId xmlns:a16="http://schemas.microsoft.com/office/drawing/2014/main" id="{777C9C88-C8E3-4092-AC6C-79E22B0D3A6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788" y="6034088"/>
            <a:ext cx="1162050" cy="504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C434BC0D-1354-4D94-B8F1-ADB5EBE728C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4431" y="202252"/>
            <a:ext cx="6425620" cy="78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r>
              <a:rPr lang="en-US"/>
              <a:t>2022-04-03</a:t>
            </a:r>
            <a:endParaRPr dirty="0"/>
          </a:p>
        </p:txBody>
      </p:sp>
      <p:sp>
        <p:nvSpPr>
          <p:cNvPr id="5" name="Footer Placeholder 4"/>
          <p:cNvSpPr>
            <a:spLocks noGrp="1"/>
          </p:cNvSpPr>
          <p:nvPr>
            <p:ph type="ftr" sz="quarter" idx="11"/>
          </p:nvPr>
        </p:nvSpPr>
        <p:spPr/>
        <p:txBody>
          <a:bodyPr/>
          <a:lstStyle/>
          <a:p>
            <a:r>
              <a:rPr lang="en-US" dirty="0"/>
              <a:t>Copyright © Princeton Consultants 2022 (V1.0)</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rgbClr val="00725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solidFill>
            <a:srgbClr val="7BBB9E"/>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solidFill>
            <a:srgbClr val="4A9F7B">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black">
          <a:xfrm>
            <a:off x="617143" y="736219"/>
            <a:ext cx="609441" cy="609600"/>
          </a:xfrm>
          <a:prstGeom prst="rect">
            <a:avLst/>
          </a:prstGeom>
          <a:solidFill>
            <a:srgbClr val="007257">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r>
              <a:rPr lang="en-US"/>
              <a:t>2022-04-03</a:t>
            </a:r>
            <a:endParaRPr dirty="0"/>
          </a:p>
        </p:txBody>
      </p:sp>
      <p:sp>
        <p:nvSpPr>
          <p:cNvPr id="5" name="Footer Placeholder 4"/>
          <p:cNvSpPr>
            <a:spLocks noGrp="1"/>
          </p:cNvSpPr>
          <p:nvPr>
            <p:ph type="ftr" sz="quarter" idx="11"/>
          </p:nvPr>
        </p:nvSpPr>
        <p:spPr/>
        <p:txBody>
          <a:bodyPr/>
          <a:lstStyle/>
          <a:p>
            <a:r>
              <a:rPr lang="en-US" dirty="0"/>
              <a:t>Copyright © Princeton Consultants 2022 (V1.0)</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asic Title Slide - No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3942E-69E0-4D63-811D-7D59D74DCC3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03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lvl2pPr>
              <a:lnSpc>
                <a:spcPct val="100000"/>
              </a:lnSpc>
              <a:defRPr/>
            </a:lvl2pPr>
            <a:lvl3pPr>
              <a:lnSpc>
                <a:spcPct val="100000"/>
              </a:lnSpc>
              <a:defRPr/>
            </a:lvl3pPr>
            <a:lvl4pPr>
              <a:lnSpc>
                <a:spcPct val="100000"/>
              </a:lnSpc>
              <a:defRPr/>
            </a:lvl4pPr>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r>
              <a:rPr lang="en-US"/>
              <a:t>2022-04-03</a:t>
            </a:r>
            <a:endParaRPr dirty="0"/>
          </a:p>
        </p:txBody>
      </p:sp>
      <p:sp>
        <p:nvSpPr>
          <p:cNvPr id="5" name="Footer Placeholder 4"/>
          <p:cNvSpPr>
            <a:spLocks noGrp="1"/>
          </p:cNvSpPr>
          <p:nvPr>
            <p:ph type="ftr" sz="quarter" idx="11"/>
          </p:nvPr>
        </p:nvSpPr>
        <p:spPr/>
        <p:txBody>
          <a:bodyPr/>
          <a:lstStyle/>
          <a:p>
            <a:r>
              <a:rPr lang="en-US" dirty="0"/>
              <a:t>Copyright © Princeton Consultants 2022 (V1.0)</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0" name="Rectangle 19"/>
          <p:cNvSpPr/>
          <p:nvPr/>
        </p:nvSpPr>
        <p:spPr bwMode="gray">
          <a:xfrm>
            <a:off x="11274663" y="5638800"/>
            <a:ext cx="304721" cy="1219200"/>
          </a:xfrm>
          <a:prstGeom prst="rect">
            <a:avLst/>
          </a:prstGeom>
          <a:solidFill>
            <a:srgbClr val="00725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4" name="Rectangle 23"/>
          <p:cNvSpPr/>
          <p:nvPr/>
        </p:nvSpPr>
        <p:spPr bwMode="gray">
          <a:xfrm>
            <a:off x="1216152" y="5638800"/>
            <a:ext cx="609441" cy="12192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1" name="Rectangle 20"/>
          <p:cNvSpPr/>
          <p:nvPr/>
        </p:nvSpPr>
        <p:spPr bwMode="ltGray">
          <a:xfrm>
            <a:off x="0" y="5638800"/>
            <a:ext cx="12188825" cy="1219200"/>
          </a:xfrm>
          <a:prstGeom prst="rect">
            <a:avLst/>
          </a:prstGeom>
          <a:solidFill>
            <a:srgbClr val="7BBB9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rgbClr val="007257">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7" name="Rectangle 26"/>
          <p:cNvSpPr/>
          <p:nvPr/>
        </p:nvSpPr>
        <p:spPr bwMode="gray">
          <a:xfrm>
            <a:off x="11274663" y="0"/>
            <a:ext cx="304721" cy="609600"/>
          </a:xfrm>
          <a:prstGeom prst="rect">
            <a:avLst/>
          </a:prstGeom>
          <a:solidFill>
            <a:srgbClr val="00725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8" name="Rectangle 27"/>
          <p:cNvSpPr/>
          <p:nvPr/>
        </p:nvSpPr>
        <p:spPr bwMode="gray">
          <a:xfrm>
            <a:off x="1218883" y="0"/>
            <a:ext cx="609441" cy="6096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0" name="Rectangle 29"/>
          <p:cNvSpPr/>
          <p:nvPr/>
        </p:nvSpPr>
        <p:spPr bwMode="ltGray">
          <a:xfrm>
            <a:off x="0" y="0"/>
            <a:ext cx="12188825" cy="609600"/>
          </a:xfrm>
          <a:prstGeom prst="rect">
            <a:avLst/>
          </a:prstGeom>
          <a:solidFill>
            <a:srgbClr val="7BBB9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rgbClr val="007257">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dirty="0"/>
              <a:t>Click to edit Master title style</a:t>
            </a:r>
            <a:endParaRPr dirty="0"/>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r>
              <a:rPr lang="en-US"/>
              <a:t>2022-04-03</a:t>
            </a:r>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Copyright © Princeton Consultants 2022 (V1.0)</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pic>
        <p:nvPicPr>
          <p:cNvPr id="3074" name="Picture 2">
            <a:extLst>
              <a:ext uri="{FF2B5EF4-FFF2-40B4-BE49-F238E27FC236}">
                <a16:creationId xmlns:a16="http://schemas.microsoft.com/office/drawing/2014/main" id="{165B05E6-FFC1-4BC7-A848-CC3A447B773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057" y="5995987"/>
            <a:ext cx="1162050" cy="50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Date Placeholder 4"/>
          <p:cNvSpPr>
            <a:spLocks noGrp="1"/>
          </p:cNvSpPr>
          <p:nvPr>
            <p:ph type="dt" sz="half" idx="10"/>
          </p:nvPr>
        </p:nvSpPr>
        <p:spPr/>
        <p:txBody>
          <a:bodyPr/>
          <a:lstStyle/>
          <a:p>
            <a:r>
              <a:rPr lang="en-US"/>
              <a:t>2022-04-03</a:t>
            </a:r>
            <a:endParaRPr dirty="0"/>
          </a:p>
        </p:txBody>
      </p:sp>
      <p:sp>
        <p:nvSpPr>
          <p:cNvPr id="6" name="Footer Placeholder 5"/>
          <p:cNvSpPr>
            <a:spLocks noGrp="1"/>
          </p:cNvSpPr>
          <p:nvPr>
            <p:ph type="ftr" sz="quarter" idx="11"/>
          </p:nvPr>
        </p:nvSpPr>
        <p:spPr/>
        <p:txBody>
          <a:bodyPr/>
          <a:lstStyle/>
          <a:p>
            <a:r>
              <a:rPr lang="en-US" dirty="0"/>
              <a:t>Copyright © Princeton Consultants 2022 (V1.0)</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r>
              <a:rPr lang="en-US"/>
              <a:t>2022-04-03</a:t>
            </a:r>
            <a:endParaRPr dirty="0"/>
          </a:p>
        </p:txBody>
      </p:sp>
      <p:sp>
        <p:nvSpPr>
          <p:cNvPr id="8" name="Footer Placeholder 7"/>
          <p:cNvSpPr>
            <a:spLocks noGrp="1"/>
          </p:cNvSpPr>
          <p:nvPr>
            <p:ph type="ftr" sz="quarter" idx="11"/>
          </p:nvPr>
        </p:nvSpPr>
        <p:spPr/>
        <p:txBody>
          <a:bodyPr/>
          <a:lstStyle/>
          <a:p>
            <a:r>
              <a:rPr lang="en-US" dirty="0"/>
              <a:t>Copyright © Princeton Consultants 2022 (V1.0)</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Date Placeholder 2"/>
          <p:cNvSpPr>
            <a:spLocks noGrp="1"/>
          </p:cNvSpPr>
          <p:nvPr>
            <p:ph type="dt" sz="half" idx="10"/>
          </p:nvPr>
        </p:nvSpPr>
        <p:spPr/>
        <p:txBody>
          <a:bodyPr/>
          <a:lstStyle/>
          <a:p>
            <a:r>
              <a:rPr lang="en-US"/>
              <a:t>2022-04-03</a:t>
            </a:r>
            <a:endParaRPr dirty="0"/>
          </a:p>
        </p:txBody>
      </p:sp>
      <p:sp>
        <p:nvSpPr>
          <p:cNvPr id="4" name="Footer Placeholder 3"/>
          <p:cNvSpPr>
            <a:spLocks noGrp="1"/>
          </p:cNvSpPr>
          <p:nvPr>
            <p:ph type="ftr" sz="quarter" idx="11"/>
          </p:nvPr>
        </p:nvSpPr>
        <p:spPr/>
        <p:txBody>
          <a:bodyPr/>
          <a:lstStyle/>
          <a:p>
            <a:r>
              <a:rPr lang="en-US" dirty="0"/>
              <a:t>Copyright © Princeton Consultants 2022 (V1.0)</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rgbClr val="7BBB9E"/>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6" name="Rectangle 5"/>
          <p:cNvSpPr/>
          <p:nvPr/>
        </p:nvSpPr>
        <p:spPr bwMode="gray">
          <a:xfrm>
            <a:off x="0" y="0"/>
            <a:ext cx="609441" cy="6858000"/>
          </a:xfrm>
          <a:prstGeom prst="rect">
            <a:avLst/>
          </a:prstGeom>
          <a:solidFill>
            <a:srgbClr val="00725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rgbClr val="7BBB9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black">
          <a:xfrm>
            <a:off x="11892563" y="0"/>
            <a:ext cx="304721" cy="6858000"/>
          </a:xfrm>
          <a:prstGeom prst="rect">
            <a:avLst/>
          </a:prstGeom>
          <a:solidFill>
            <a:srgbClr val="4A9F7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Date Placeholder 1"/>
          <p:cNvSpPr>
            <a:spLocks noGrp="1"/>
          </p:cNvSpPr>
          <p:nvPr>
            <p:ph type="dt" sz="half" idx="10"/>
          </p:nvPr>
        </p:nvSpPr>
        <p:spPr/>
        <p:txBody>
          <a:bodyPr/>
          <a:lstStyle/>
          <a:p>
            <a:r>
              <a:rPr lang="en-US"/>
              <a:t>2022-04-03</a:t>
            </a:r>
            <a:endParaRPr dirty="0"/>
          </a:p>
        </p:txBody>
      </p:sp>
      <p:sp>
        <p:nvSpPr>
          <p:cNvPr id="3" name="Footer Placeholder 2"/>
          <p:cNvSpPr>
            <a:spLocks noGrp="1"/>
          </p:cNvSpPr>
          <p:nvPr>
            <p:ph type="ftr" sz="quarter" idx="11"/>
          </p:nvPr>
        </p:nvSpPr>
        <p:spPr/>
        <p:txBody>
          <a:bodyPr/>
          <a:lstStyle/>
          <a:p>
            <a:r>
              <a:rPr lang="en-US" dirty="0"/>
              <a:t>Copyright © Princeton Consultants 2022 (V1.0)</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rgbClr val="00725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0" y="0"/>
            <a:ext cx="609441" cy="6858000"/>
          </a:xfrm>
          <a:prstGeom prst="rect">
            <a:avLst/>
          </a:prstGeom>
          <a:solidFill>
            <a:srgbClr val="7BBB9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none" baseline="0">
                <a:solidFill>
                  <a:schemeClr val="bg1"/>
                </a:solidFill>
              </a:defRPr>
            </a:lvl1pPr>
          </a:lstStyle>
          <a:p>
            <a:r>
              <a:rPr lang="en-US" dirty="0"/>
              <a:t>Click to edit Master title style</a:t>
            </a:r>
            <a:endParaRPr dirty="0"/>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2022-04-03</a:t>
            </a:r>
            <a:endParaRPr dirty="0"/>
          </a:p>
        </p:txBody>
      </p:sp>
      <p:sp>
        <p:nvSpPr>
          <p:cNvPr id="6" name="Footer Placeholder 5"/>
          <p:cNvSpPr>
            <a:spLocks noGrp="1"/>
          </p:cNvSpPr>
          <p:nvPr>
            <p:ph type="ftr" sz="quarter" idx="11"/>
          </p:nvPr>
        </p:nvSpPr>
        <p:spPr/>
        <p:txBody>
          <a:bodyPr/>
          <a:lstStyle/>
          <a:p>
            <a:r>
              <a:rPr lang="en-US" dirty="0"/>
              <a:t>Copyright © Princeton Consultants 2022 (V1.0)</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rgbClr val="4A9F7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black">
          <a:xfrm>
            <a:off x="11884104" y="0"/>
            <a:ext cx="304721" cy="6858000"/>
          </a:xfrm>
          <a:prstGeom prst="rect">
            <a:avLst/>
          </a:prstGeom>
          <a:solidFill>
            <a:srgbClr val="00725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4875530" y="0"/>
            <a:ext cx="7017034" cy="6858000"/>
          </a:xfrm>
          <a:prstGeom prst="rect">
            <a:avLst/>
          </a:prstGeom>
          <a:solidFill>
            <a:srgbClr val="7BBB9E"/>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hasCustomPrompt="1"/>
          </p:nvPr>
        </p:nvSpPr>
        <p:spPr>
          <a:xfrm>
            <a:off x="1074240" y="381000"/>
            <a:ext cx="3293422" cy="1371600"/>
          </a:xfrm>
        </p:spPr>
        <p:txBody>
          <a:bodyPr anchor="b">
            <a:normAutofit/>
          </a:bodyPr>
          <a:lstStyle>
            <a:lvl1pPr algn="l">
              <a:defRPr sz="2800" b="0" cap="none" baseline="0">
                <a:solidFill>
                  <a:schemeClr val="tx1">
                    <a:lumMod val="75000"/>
                  </a:schemeClr>
                </a:solidFill>
              </a:defRPr>
            </a:lvl1pPr>
          </a:lstStyle>
          <a:p>
            <a:r>
              <a:rPr lang="en-US" dirty="0"/>
              <a:t>Click to Edit Master title style</a:t>
            </a:r>
            <a:endParaRPr dirty="0"/>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r>
              <a:rPr lang="en-US"/>
              <a:t>2022-04-03</a:t>
            </a:r>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Copyright © Princeton Consultants 2022 (V1.0)</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rgbClr val="7BBB9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gradFill flip="none" rotWithShape="1">
            <a:gsLst>
              <a:gs pos="0">
                <a:srgbClr val="7BBB9E"/>
              </a:gs>
              <a:gs pos="48000">
                <a:srgbClr val="007257"/>
              </a:gs>
              <a:gs pos="100000">
                <a:srgbClr val="4A9F7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gradFill flip="none" rotWithShape="1">
            <a:gsLst>
              <a:gs pos="0">
                <a:srgbClr val="4A9F7B"/>
              </a:gs>
              <a:gs pos="46000">
                <a:srgbClr val="4A9F7B"/>
              </a:gs>
              <a:gs pos="100000">
                <a:srgbClr val="00725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userDrawn="1"/>
        </p:nvSpPr>
        <p:spPr bwMode="black">
          <a:xfrm>
            <a:off x="617143" y="736219"/>
            <a:ext cx="609441" cy="609600"/>
          </a:xfrm>
          <a:prstGeom prst="rect">
            <a:avLst/>
          </a:prstGeom>
          <a:solidFill>
            <a:srgbClr val="007257">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76200"/>
            <a:ext cx="9782801" cy="558418"/>
          </a:xfrm>
          <a:prstGeom prst="rect">
            <a:avLst/>
          </a:prstGeom>
        </p:spPr>
        <p:txBody>
          <a:bodyPr vert="horz" lIns="91440" tIns="45720" rIns="91440" bIns="45720" rtlCol="0" anchor="b">
            <a:normAutofit/>
          </a:bodyPr>
          <a:lstStyle/>
          <a:p>
            <a:r>
              <a:rPr lang="en-US" dirty="0"/>
              <a:t>Click to edit Master title style</a:t>
            </a:r>
            <a:endParaRPr dirty="0"/>
          </a:p>
        </p:txBody>
      </p:sp>
      <p:sp>
        <p:nvSpPr>
          <p:cNvPr id="3" name="Text Placeholder 2"/>
          <p:cNvSpPr>
            <a:spLocks noGrp="1"/>
          </p:cNvSpPr>
          <p:nvPr>
            <p:ph type="body" idx="1"/>
          </p:nvPr>
        </p:nvSpPr>
        <p:spPr>
          <a:xfrm>
            <a:off x="1593436" y="1041019"/>
            <a:ext cx="9782801" cy="52573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r>
              <a:rPr lang="en-US"/>
              <a:t>2022-04-03</a:t>
            </a:r>
            <a:endParaRPr lang="en-US" dirty="0"/>
          </a:p>
        </p:txBody>
      </p:sp>
      <p:sp>
        <p:nvSpPr>
          <p:cNvPr id="5" name="Footer Placeholder 4"/>
          <p:cNvSpPr>
            <a:spLocks noGrp="1"/>
          </p:cNvSpPr>
          <p:nvPr>
            <p:ph type="ftr" sz="quarter" idx="3"/>
          </p:nvPr>
        </p:nvSpPr>
        <p:spPr>
          <a:xfrm>
            <a:off x="6551613" y="6356351"/>
            <a:ext cx="4018386"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a:t>Copyright © Princeton Consultants 2022 (V1.0)</a:t>
            </a:r>
            <a:endParaRPr lang="en-US" dirty="0"/>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a:p>
        </p:txBody>
      </p:sp>
      <p:pic>
        <p:nvPicPr>
          <p:cNvPr id="1028" name="Picture 4">
            <a:extLst>
              <a:ext uri="{FF2B5EF4-FFF2-40B4-BE49-F238E27FC236}">
                <a16:creationId xmlns:a16="http://schemas.microsoft.com/office/drawing/2014/main" id="{4784DA28-B05D-4C22-A39D-6A7E48961A6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42826" y="914813"/>
            <a:ext cx="581026" cy="25241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E6989F9-F896-4E99-82AA-959AC7D1E6A6}"/>
              </a:ext>
            </a:extLst>
          </p:cNvPr>
          <p:cNvSpPr/>
          <p:nvPr userDrawn="1"/>
        </p:nvSpPr>
        <p:spPr>
          <a:xfrm>
            <a:off x="1223852" y="685800"/>
            <a:ext cx="10660251" cy="101568"/>
          </a:xfrm>
          <a:prstGeom prst="rect">
            <a:avLst/>
          </a:prstGeom>
          <a:gradFill flip="none" rotWithShape="1">
            <a:gsLst>
              <a:gs pos="0">
                <a:srgbClr val="7BBB9E"/>
              </a:gs>
              <a:gs pos="48000">
                <a:srgbClr val="4A9F7B"/>
              </a:gs>
              <a:gs pos="100000">
                <a:srgbClr val="007257"/>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3600" b="0" i="0" kern="1200">
          <a:solidFill>
            <a:schemeClr val="tx1">
              <a:lumMod val="75000"/>
            </a:schemeClr>
          </a:solidFill>
          <a:latin typeface="Calibri" panose="020F0502020204030204" pitchFamily="34" charset="0"/>
          <a:ea typeface="+mj-ea"/>
          <a:cs typeface="Calibri" panose="020F0502020204030204" pitchFamily="34" charset="0"/>
        </a:defRPr>
      </a:lvl1pPr>
    </p:titleStyle>
    <p:bodyStyle>
      <a:lvl1pPr marL="246888" indent="-246888" algn="l" defTabSz="914400" rtl="0" eaLnBrk="1" latinLnBrk="0" hangingPunct="1">
        <a:lnSpc>
          <a:spcPct val="90000"/>
        </a:lnSpc>
        <a:spcBef>
          <a:spcPts val="1400"/>
        </a:spcBef>
        <a:buFont typeface="Euphemia" pitchFamily="34" charset="0"/>
        <a:buChar char="›"/>
        <a:defRPr sz="2800" b="0" i="0" kern="1200">
          <a:solidFill>
            <a:schemeClr val="tx1"/>
          </a:solidFill>
          <a:latin typeface="Calibri" panose="020F0502020204030204" pitchFamily="34" charset="0"/>
          <a:ea typeface="+mn-ea"/>
          <a:cs typeface="Calibri" panose="020F0502020204030204" pitchFamily="34" charset="0"/>
        </a:defRPr>
      </a:lvl1pPr>
      <a:lvl2pPr marL="612648" indent="-246888" algn="l" defTabSz="914400" rtl="0" eaLnBrk="1" latinLnBrk="0" hangingPunct="1">
        <a:lnSpc>
          <a:spcPct val="90000"/>
        </a:lnSpc>
        <a:spcBef>
          <a:spcPts val="600"/>
        </a:spcBef>
        <a:buFont typeface="Euphemia" pitchFamily="34" charset="0"/>
        <a:buChar char="–"/>
        <a:defRPr sz="2400" b="0" i="0" kern="1200">
          <a:solidFill>
            <a:schemeClr val="tx1"/>
          </a:solidFill>
          <a:latin typeface="Calibri Light" panose="020F0302020204030204" pitchFamily="34" charset="0"/>
          <a:ea typeface="+mn-ea"/>
          <a:cs typeface="Calibri Light" panose="020F0302020204030204" pitchFamily="34" charset="0"/>
        </a:defRPr>
      </a:lvl2pPr>
      <a:lvl3pPr marL="978408" indent="-246888" algn="l" defTabSz="914400" rtl="0" eaLnBrk="1" latinLnBrk="0" hangingPunct="1">
        <a:lnSpc>
          <a:spcPct val="90000"/>
        </a:lnSpc>
        <a:spcBef>
          <a:spcPts val="600"/>
        </a:spcBef>
        <a:buFont typeface="Euphemia"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344168" indent="-246888" algn="l" defTabSz="914400" rtl="0" eaLnBrk="1" latinLnBrk="0" hangingPunct="1">
        <a:lnSpc>
          <a:spcPct val="90000"/>
        </a:lnSpc>
        <a:spcBef>
          <a:spcPts val="600"/>
        </a:spcBef>
        <a:buFont typeface="Arial"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1709928" indent="-246888" algn="l" defTabSz="914400" rtl="0" eaLnBrk="1" latinLnBrk="0" hangingPunct="1">
        <a:lnSpc>
          <a:spcPct val="90000"/>
        </a:lnSpc>
        <a:spcBef>
          <a:spcPts val="600"/>
        </a:spcBef>
        <a:buFont typeface="Euphemia"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0.tif"/></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8.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rrandall1471/2020-INFORMS-Demo" TargetMode="External"/><Relationship Id="rId2" Type="http://schemas.openxmlformats.org/officeDocument/2006/relationships/hyperlink" Target="https://www.princetonoptimization.com/blog/blog/princeton%E2%80%99s-rapid-optimization-model-development-approach-python-and-panda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bstract background of blue mesh and nodes">
            <a:extLst>
              <a:ext uri="{FF2B5EF4-FFF2-40B4-BE49-F238E27FC236}">
                <a16:creationId xmlns:a16="http://schemas.microsoft.com/office/drawing/2014/main" id="{B619A1E5-B278-1140-889A-84A576CE9A9C}"/>
              </a:ext>
            </a:extLst>
          </p:cNvPr>
          <p:cNvPicPr>
            <a:picLocks/>
          </p:cNvPicPr>
          <p:nvPr/>
        </p:nvPicPr>
        <p:blipFill>
          <a:blip r:embed="rId2">
            <a:duotone>
              <a:schemeClr val="accent4">
                <a:shade val="45000"/>
                <a:satMod val="135000"/>
              </a:schemeClr>
              <a:prstClr val="white"/>
            </a:duotone>
            <a:alphaModFix amt="39000"/>
          </a:blip>
          <a:stretch>
            <a:fillRect/>
          </a:stretch>
        </p:blipFill>
        <p:spPr>
          <a:xfrm>
            <a:off x="1827212" y="893"/>
            <a:ext cx="10361613" cy="5623560"/>
          </a:xfrm>
          <a:prstGeom prst="rect">
            <a:avLst/>
          </a:prstGeom>
        </p:spPr>
      </p:pic>
      <p:sp>
        <p:nvSpPr>
          <p:cNvPr id="2" name="Title 1">
            <a:extLst>
              <a:ext uri="{FF2B5EF4-FFF2-40B4-BE49-F238E27FC236}">
                <a16:creationId xmlns:a16="http://schemas.microsoft.com/office/drawing/2014/main" id="{70424D07-3604-4839-993D-9E8FB0978AFF}"/>
              </a:ext>
            </a:extLst>
          </p:cNvPr>
          <p:cNvSpPr>
            <a:spLocks noGrp="1"/>
          </p:cNvSpPr>
          <p:nvPr>
            <p:ph type="ctrTitle"/>
          </p:nvPr>
        </p:nvSpPr>
        <p:spPr>
          <a:xfrm>
            <a:off x="2428669" y="1066801"/>
            <a:ext cx="8771144" cy="2362199"/>
          </a:xfrm>
        </p:spPr>
        <p:txBody>
          <a:bodyPr/>
          <a:lstStyle/>
          <a:p>
            <a:r>
              <a:rPr lang="en-US" dirty="0"/>
              <a:t>Rapid Optimization Model Development with Python and Pandas</a:t>
            </a:r>
          </a:p>
        </p:txBody>
      </p:sp>
      <p:sp>
        <p:nvSpPr>
          <p:cNvPr id="3" name="Subtitle 2">
            <a:extLst>
              <a:ext uri="{FF2B5EF4-FFF2-40B4-BE49-F238E27FC236}">
                <a16:creationId xmlns:a16="http://schemas.microsoft.com/office/drawing/2014/main" id="{C3A63CE4-4F65-40FF-9DEF-02F593057EFF}"/>
              </a:ext>
            </a:extLst>
          </p:cNvPr>
          <p:cNvSpPr>
            <a:spLocks noGrp="1"/>
          </p:cNvSpPr>
          <p:nvPr>
            <p:ph type="subTitle" idx="1"/>
          </p:nvPr>
        </p:nvSpPr>
        <p:spPr>
          <a:xfrm>
            <a:off x="2428669" y="3581400"/>
            <a:ext cx="9533142" cy="2209800"/>
          </a:xfrm>
        </p:spPr>
        <p:txBody>
          <a:bodyPr>
            <a:normAutofit fontScale="92500" lnSpcReduction="20000"/>
          </a:bodyPr>
          <a:lstStyle/>
          <a:p>
            <a:r>
              <a:rPr lang="en-US" dirty="0"/>
              <a:t>Rob Randall, PhD – Senior Optimization Specialist</a:t>
            </a:r>
          </a:p>
          <a:p>
            <a:pPr>
              <a:spcBef>
                <a:spcPts val="600"/>
              </a:spcBef>
            </a:pPr>
            <a:r>
              <a:rPr lang="en-US" dirty="0"/>
              <a:t>Irv Lustig, PhD – Optimization Principal</a:t>
            </a:r>
          </a:p>
          <a:p>
            <a:endParaRPr lang="en-US" dirty="0"/>
          </a:p>
          <a:p>
            <a:r>
              <a:rPr lang="en-US" dirty="0"/>
              <a:t>2022 INFORMS Business Analytics Conference</a:t>
            </a:r>
          </a:p>
          <a:p>
            <a:endParaRPr lang="en-US" dirty="0"/>
          </a:p>
          <a:p>
            <a:r>
              <a:rPr lang="en-US" dirty="0"/>
              <a:t>April 3, 2022</a:t>
            </a:r>
          </a:p>
        </p:txBody>
      </p:sp>
      <p:sp>
        <p:nvSpPr>
          <p:cNvPr id="5" name="Footer Placeholder 4">
            <a:extLst>
              <a:ext uri="{FF2B5EF4-FFF2-40B4-BE49-F238E27FC236}">
                <a16:creationId xmlns:a16="http://schemas.microsoft.com/office/drawing/2014/main" id="{E4808F99-8DB6-449B-81E1-692280206426}"/>
              </a:ext>
            </a:extLst>
          </p:cNvPr>
          <p:cNvSpPr>
            <a:spLocks noGrp="1"/>
          </p:cNvSpPr>
          <p:nvPr>
            <p:ph type="ftr" sz="quarter" idx="11"/>
          </p:nvPr>
        </p:nvSpPr>
        <p:spPr/>
        <p:txBody>
          <a:bodyPr/>
          <a:lstStyle/>
          <a:p>
            <a:r>
              <a:rPr lang="en-US" dirty="0"/>
              <a:t>Copyright © Princeton Consultants 2022 (V1.0)</a:t>
            </a:r>
          </a:p>
        </p:txBody>
      </p:sp>
    </p:spTree>
    <p:extLst>
      <p:ext uri="{BB962C8B-B14F-4D97-AF65-F5344CB8AC3E}">
        <p14:creationId xmlns:p14="http://schemas.microsoft.com/office/powerpoint/2010/main" val="69899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8211-103A-4248-BD2D-6946F7165292}"/>
              </a:ext>
            </a:extLst>
          </p:cNvPr>
          <p:cNvSpPr>
            <a:spLocks noGrp="1"/>
          </p:cNvSpPr>
          <p:nvPr>
            <p:ph type="title"/>
          </p:nvPr>
        </p:nvSpPr>
        <p:spPr>
          <a:xfrm>
            <a:off x="1370012" y="76200"/>
            <a:ext cx="10006225" cy="558418"/>
          </a:xfrm>
        </p:spPr>
        <p:txBody>
          <a:bodyPr>
            <a:normAutofit fontScale="90000"/>
          </a:bodyPr>
          <a:lstStyle/>
          <a:p>
            <a:r>
              <a:rPr lang="en-US" dirty="0"/>
              <a:t>How different pieces of data are related to each other</a:t>
            </a:r>
          </a:p>
        </p:txBody>
      </p:sp>
      <p:sp>
        <p:nvSpPr>
          <p:cNvPr id="3" name="Content Placeholder 2">
            <a:extLst>
              <a:ext uri="{FF2B5EF4-FFF2-40B4-BE49-F238E27FC236}">
                <a16:creationId xmlns:a16="http://schemas.microsoft.com/office/drawing/2014/main" id="{650E8C79-E91F-554D-BC77-A90EE2849B73}"/>
              </a:ext>
            </a:extLst>
          </p:cNvPr>
          <p:cNvSpPr>
            <a:spLocks noGrp="1"/>
          </p:cNvSpPr>
          <p:nvPr>
            <p:ph idx="1"/>
          </p:nvPr>
        </p:nvSpPr>
        <p:spPr>
          <a:xfrm>
            <a:off x="1593436" y="1130440"/>
            <a:ext cx="9782801" cy="5167966"/>
          </a:xfrm>
        </p:spPr>
        <p:txBody>
          <a:bodyPr/>
          <a:lstStyle/>
          <a:p>
            <a:r>
              <a:rPr lang="en-US" dirty="0"/>
              <a:t>Not only do we need to know how each piece data is defined but need to know how the different pieces of data work together.</a:t>
            </a:r>
          </a:p>
          <a:p>
            <a:r>
              <a:rPr lang="en-US" dirty="0"/>
              <a:t>Determine relationships and other linking pieces that can be used when building the model</a:t>
            </a:r>
          </a:p>
          <a:p>
            <a:pPr lvl="1"/>
            <a:r>
              <a:rPr lang="en-US" dirty="0"/>
              <a:t>Some of these may determine what variables you can use</a:t>
            </a:r>
          </a:p>
          <a:p>
            <a:pPr lvl="1"/>
            <a:r>
              <a:rPr lang="en-US" dirty="0"/>
              <a:t>And what constraints may need to be built on those relationships</a:t>
            </a:r>
          </a:p>
        </p:txBody>
      </p:sp>
      <p:sp>
        <p:nvSpPr>
          <p:cNvPr id="4" name="Date Placeholder 3">
            <a:extLst>
              <a:ext uri="{FF2B5EF4-FFF2-40B4-BE49-F238E27FC236}">
                <a16:creationId xmlns:a16="http://schemas.microsoft.com/office/drawing/2014/main" id="{35EC1748-B566-D34F-943C-F56E38996C9A}"/>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A890D1BC-0A70-6148-9C62-44152BD3D3BA}"/>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232163CF-E28F-664C-8DB6-F7C648BFB155}"/>
              </a:ext>
            </a:extLst>
          </p:cNvPr>
          <p:cNvSpPr>
            <a:spLocks noGrp="1"/>
          </p:cNvSpPr>
          <p:nvPr>
            <p:ph type="sldNum" sz="quarter" idx="12"/>
          </p:nvPr>
        </p:nvSpPr>
        <p:spPr/>
        <p:txBody>
          <a:bodyPr/>
          <a:lstStyle/>
          <a:p>
            <a:fld id="{7DC1BBB0-96F0-4077-A278-0F3FB5C104D3}" type="slidenum">
              <a:rPr lang="en-US" smtClean="0"/>
              <a:t>10</a:t>
            </a:fld>
            <a:endParaRPr lang="en-US"/>
          </a:p>
        </p:txBody>
      </p:sp>
      <p:pic>
        <p:nvPicPr>
          <p:cNvPr id="9" name="Picture 8">
            <a:extLst>
              <a:ext uri="{FF2B5EF4-FFF2-40B4-BE49-F238E27FC236}">
                <a16:creationId xmlns:a16="http://schemas.microsoft.com/office/drawing/2014/main" id="{7AD34156-6E86-C845-8E40-CA148D1FB09D}"/>
              </a:ext>
            </a:extLst>
          </p:cNvPr>
          <p:cNvPicPr>
            <a:picLocks noChangeAspect="1"/>
          </p:cNvPicPr>
          <p:nvPr/>
        </p:nvPicPr>
        <p:blipFill>
          <a:blip r:embed="rId2"/>
          <a:srcRect/>
          <a:stretch/>
        </p:blipFill>
        <p:spPr>
          <a:xfrm>
            <a:off x="10437812" y="14981"/>
            <a:ext cx="1368833" cy="1128019"/>
          </a:xfrm>
          <a:prstGeom prst="rect">
            <a:avLst/>
          </a:prstGeom>
        </p:spPr>
      </p:pic>
    </p:spTree>
    <p:extLst>
      <p:ext uri="{BB962C8B-B14F-4D97-AF65-F5344CB8AC3E}">
        <p14:creationId xmlns:p14="http://schemas.microsoft.com/office/powerpoint/2010/main" val="8537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11</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0072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kern="1200" dirty="0"/>
                <a:t>7. Validate Results</a:t>
              </a:r>
              <a:r>
                <a:rPr lang="en-US" sz="3000" dirty="0"/>
                <a:t> and Iterate</a:t>
              </a:r>
              <a:endParaRPr lang="en-US" sz="3000" kern="1200" dirty="0"/>
            </a:p>
          </p:txBody>
        </p:sp>
      </p:grpSp>
    </p:spTree>
    <p:extLst>
      <p:ext uri="{BB962C8B-B14F-4D97-AF65-F5344CB8AC3E}">
        <p14:creationId xmlns:p14="http://schemas.microsoft.com/office/powerpoint/2010/main" val="251132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00F5-3308-7742-A555-AC6CC09A5455}"/>
              </a:ext>
            </a:extLst>
          </p:cNvPr>
          <p:cNvSpPr>
            <a:spLocks noGrp="1"/>
          </p:cNvSpPr>
          <p:nvPr>
            <p:ph type="title"/>
          </p:nvPr>
        </p:nvSpPr>
        <p:spPr/>
        <p:txBody>
          <a:bodyPr>
            <a:normAutofit fontScale="90000"/>
          </a:bodyPr>
          <a:lstStyle/>
          <a:p>
            <a:r>
              <a:rPr lang="en-US" dirty="0"/>
              <a:t>Define and Document Datasets</a:t>
            </a:r>
          </a:p>
        </p:txBody>
      </p:sp>
      <p:sp>
        <p:nvSpPr>
          <p:cNvPr id="3" name="Content Placeholder 2">
            <a:extLst>
              <a:ext uri="{FF2B5EF4-FFF2-40B4-BE49-F238E27FC236}">
                <a16:creationId xmlns:a16="http://schemas.microsoft.com/office/drawing/2014/main" id="{DFCFA3FC-7DE4-E344-83B3-D82370D9BD28}"/>
              </a:ext>
            </a:extLst>
          </p:cNvPr>
          <p:cNvSpPr>
            <a:spLocks noGrp="1"/>
          </p:cNvSpPr>
          <p:nvPr>
            <p:ph idx="1"/>
          </p:nvPr>
        </p:nvSpPr>
        <p:spPr>
          <a:xfrm>
            <a:off x="1593436" y="1130440"/>
            <a:ext cx="9782801" cy="5167966"/>
          </a:xfrm>
        </p:spPr>
        <p:txBody>
          <a:bodyPr>
            <a:normAutofit/>
          </a:bodyPr>
          <a:lstStyle/>
          <a:p>
            <a:r>
              <a:rPr lang="en-US" dirty="0"/>
              <a:t>A format needs to be defined for the client to deliver the datasets in a consistent and meaningful format to the team</a:t>
            </a:r>
          </a:p>
          <a:p>
            <a:pPr lvl="1"/>
            <a:r>
              <a:rPr lang="en-US" dirty="0"/>
              <a:t>We generally use the concept of “tidy data” as a starting point for this format</a:t>
            </a:r>
          </a:p>
          <a:p>
            <a:pPr lvl="2"/>
            <a:r>
              <a:rPr lang="en-US" dirty="0"/>
              <a:t>Columns contain variables, rows contain observations</a:t>
            </a:r>
          </a:p>
          <a:p>
            <a:pPr lvl="1"/>
            <a:r>
              <a:rPr lang="en-US" dirty="0"/>
              <a:t>For more information on ”tidy data” see Irv’s talk on Tuesday</a:t>
            </a:r>
          </a:p>
          <a:p>
            <a:r>
              <a:rPr lang="en-US" dirty="0"/>
              <a:t>When creating these definitions, we define mathematical notation to represent the data items</a:t>
            </a:r>
          </a:p>
          <a:p>
            <a:pPr lvl="1"/>
            <a:r>
              <a:rPr lang="en-US" dirty="0"/>
              <a:t>Use Markdown where we can include LaTeX notation.</a:t>
            </a:r>
          </a:p>
          <a:p>
            <a:pPr lvl="2"/>
            <a:r>
              <a:rPr lang="en-US" dirty="0"/>
              <a:t>This is generally done in either Visual Studio Code or a </a:t>
            </a:r>
            <a:r>
              <a:rPr lang="en-US" dirty="0" err="1"/>
              <a:t>Jupyter</a:t>
            </a:r>
            <a:r>
              <a:rPr lang="en-US" dirty="0"/>
              <a:t> Notebook</a:t>
            </a:r>
          </a:p>
          <a:p>
            <a:pPr lvl="2"/>
            <a:r>
              <a:rPr lang="en-US" dirty="0"/>
              <a:t>Can export using </a:t>
            </a:r>
            <a:r>
              <a:rPr lang="en-US" dirty="0" err="1"/>
              <a:t>Pandoc</a:t>
            </a:r>
            <a:r>
              <a:rPr lang="en-US" dirty="0"/>
              <a:t> to a distributable (doc, pdf) form</a:t>
            </a:r>
          </a:p>
          <a:p>
            <a:pPr lvl="3"/>
            <a:r>
              <a:rPr lang="en-US" dirty="0"/>
              <a:t>This document is often reviewed with the client </a:t>
            </a:r>
          </a:p>
          <a:p>
            <a:endParaRPr lang="en-US" dirty="0"/>
          </a:p>
        </p:txBody>
      </p:sp>
      <p:sp>
        <p:nvSpPr>
          <p:cNvPr id="4" name="Date Placeholder 3">
            <a:extLst>
              <a:ext uri="{FF2B5EF4-FFF2-40B4-BE49-F238E27FC236}">
                <a16:creationId xmlns:a16="http://schemas.microsoft.com/office/drawing/2014/main" id="{43008B4D-A1E9-A441-AD17-A732ED89788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4DC54D1F-B807-EB45-AC25-201C4794E924}"/>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02360BB5-1335-9749-BBA9-DF815C7835ED}"/>
              </a:ext>
            </a:extLst>
          </p:cNvPr>
          <p:cNvSpPr>
            <a:spLocks noGrp="1"/>
          </p:cNvSpPr>
          <p:nvPr>
            <p:ph type="sldNum" sz="quarter" idx="12"/>
          </p:nvPr>
        </p:nvSpPr>
        <p:spPr/>
        <p:txBody>
          <a:bodyPr/>
          <a:lstStyle/>
          <a:p>
            <a:fld id="{7DC1BBB0-96F0-4077-A278-0F3FB5C104D3}" type="slidenum">
              <a:rPr lang="en-US" smtClean="0"/>
              <a:t>12</a:t>
            </a:fld>
            <a:endParaRPr lang="en-US"/>
          </a:p>
        </p:txBody>
      </p:sp>
      <p:pic>
        <p:nvPicPr>
          <p:cNvPr id="7" name="Picture 6">
            <a:extLst>
              <a:ext uri="{FF2B5EF4-FFF2-40B4-BE49-F238E27FC236}">
                <a16:creationId xmlns:a16="http://schemas.microsoft.com/office/drawing/2014/main" id="{8BC9FA12-B720-534B-886A-1009F31B992C}"/>
              </a:ext>
            </a:extLst>
          </p:cNvPr>
          <p:cNvPicPr>
            <a:picLocks noChangeAspect="1"/>
          </p:cNvPicPr>
          <p:nvPr/>
        </p:nvPicPr>
        <p:blipFill>
          <a:blip r:embed="rId2"/>
          <a:srcRect/>
          <a:stretch/>
        </p:blipFill>
        <p:spPr>
          <a:xfrm>
            <a:off x="10437812" y="12560"/>
            <a:ext cx="1368832" cy="1130440"/>
          </a:xfrm>
          <a:prstGeom prst="rect">
            <a:avLst/>
          </a:prstGeom>
        </p:spPr>
      </p:pic>
    </p:spTree>
    <p:extLst>
      <p:ext uri="{BB962C8B-B14F-4D97-AF65-F5344CB8AC3E}">
        <p14:creationId xmlns:p14="http://schemas.microsoft.com/office/powerpoint/2010/main" val="246489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00F5-3308-7742-A555-AC6CC09A5455}"/>
              </a:ext>
            </a:extLst>
          </p:cNvPr>
          <p:cNvSpPr>
            <a:spLocks noGrp="1"/>
          </p:cNvSpPr>
          <p:nvPr>
            <p:ph type="title"/>
          </p:nvPr>
        </p:nvSpPr>
        <p:spPr/>
        <p:txBody>
          <a:bodyPr>
            <a:normAutofit fontScale="90000"/>
          </a:bodyPr>
          <a:lstStyle/>
          <a:p>
            <a:r>
              <a:rPr lang="en-US" dirty="0"/>
              <a:t>Define and Document Datasets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CFA3FC-7DE4-E344-83B3-D82370D9BD28}"/>
                  </a:ext>
                </a:extLst>
              </p:cNvPr>
              <p:cNvSpPr>
                <a:spLocks noGrp="1"/>
              </p:cNvSpPr>
              <p:nvPr>
                <p:ph idx="1"/>
              </p:nvPr>
            </p:nvSpPr>
            <p:spPr>
              <a:xfrm>
                <a:off x="1593436" y="1130440"/>
                <a:ext cx="9782801" cy="5167966"/>
              </a:xfrm>
            </p:spPr>
            <p:txBody>
              <a:bodyPr>
                <a:normAutofit/>
              </a:bodyPr>
              <a:lstStyle/>
              <a:p>
                <a:r>
                  <a:rPr lang="en-US" dirty="0"/>
                  <a:t>The notation that we have developed involves the following:</a:t>
                </a:r>
              </a:p>
              <a:p>
                <a:pPr lvl="1"/>
                <a:r>
                  <a:rPr lang="en-US" dirty="0"/>
                  <a:t>For defining sets, we prefer using the LaTeX </a:t>
                </a:r>
                <a:r>
                  <a:rPr lang="en-US" dirty="0">
                    <a:latin typeface="Menlo" panose="020B0609030804020204" pitchFamily="49" charset="0"/>
                    <a:ea typeface="Menlo" panose="020B0609030804020204" pitchFamily="49" charset="0"/>
                    <a:cs typeface="Menlo" panose="020B0609030804020204" pitchFamily="49" charset="0"/>
                  </a:rPr>
                  <a:t>\</a:t>
                </a:r>
                <a:r>
                  <a:rPr lang="en-US" dirty="0" err="1">
                    <a:latin typeface="Menlo" panose="020B0609030804020204" pitchFamily="49" charset="0"/>
                    <a:ea typeface="Menlo" panose="020B0609030804020204" pitchFamily="49" charset="0"/>
                    <a:cs typeface="Menlo" panose="020B0609030804020204" pitchFamily="49" charset="0"/>
                  </a:rPr>
                  <a:t>mathcal</a:t>
                </a:r>
                <a:r>
                  <a:rPr lang="en-US" dirty="0"/>
                  <a:t> prefixing upper case letters so they look like this, </a:t>
                </a:r>
                <a14:m>
                  <m:oMath xmlns:m="http://schemas.openxmlformats.org/officeDocument/2006/math">
                    <m:r>
                      <a:rPr lang="en-US" i="1">
                        <a:latin typeface="Cambria Math" panose="02040503050406030204" pitchFamily="18" charset="0"/>
                      </a:rPr>
                      <m:t>𝒫</m:t>
                    </m:r>
                  </m:oMath>
                </a14:m>
                <a:r>
                  <a:rPr lang="en-US" dirty="0"/>
                  <a:t>: </a:t>
                </a:r>
              </a:p>
              <a:p>
                <a:pPr lvl="2"/>
                <a:r>
                  <a:rPr lang="en-US" dirty="0"/>
                  <a:t>Using the corresponding lower-case letter to refer to an individual element of the set</a:t>
                </a:r>
              </a:p>
              <a:p>
                <a:pPr lvl="1"/>
                <a:r>
                  <a:rPr lang="en-US" dirty="0"/>
                  <a:t>Greek letters are used to represent input data defined on those sets.</a:t>
                </a:r>
              </a:p>
              <a:p>
                <a:pPr lvl="2"/>
                <a:r>
                  <a:rPr lang="en-US" dirty="0"/>
                  <a:t>For example, the set labeled as </a:t>
                </a:r>
                <a14:m>
                  <m:oMath xmlns:m="http://schemas.openxmlformats.org/officeDocument/2006/math">
                    <m:r>
                      <a:rPr lang="en-US" i="1">
                        <a:latin typeface="Cambria Math" panose="02040503050406030204" pitchFamily="18" charset="0"/>
                      </a:rPr>
                      <m:t>𝒫</m:t>
                    </m:r>
                  </m:oMath>
                </a14:m>
                <a:r>
                  <a:rPr lang="en-US" dirty="0">
                    <a:effectLst/>
                  </a:rPr>
                  <a:t> might have a data vector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 </m:t>
                    </m:r>
                  </m:oMath>
                </a14:m>
                <a:r>
                  <a:rPr lang="en-US" dirty="0">
                    <a:effectLst/>
                  </a:rPr>
                  <a:t>for which the individual elements of the vector are written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𝑝</m:t>
                        </m:r>
                      </m:sub>
                    </m:sSub>
                  </m:oMath>
                </a14:m>
                <a:r>
                  <a:rPr lang="en-US" dirty="0">
                    <a:effectLst/>
                  </a:rPr>
                  <a:t> where </a:t>
                </a:r>
                <a14:m>
                  <m:oMath xmlns:m="http://schemas.openxmlformats.org/officeDocument/2006/math">
                    <m:r>
                      <a:rPr lang="en-US" b="0" i="1" smtClean="0">
                        <a:effectLst/>
                        <a:latin typeface="Cambria Math" panose="02040503050406030204" pitchFamily="18" charset="0"/>
                      </a:rPr>
                      <m:t>𝑝</m:t>
                    </m:r>
                    <m:r>
                      <a:rPr lang="en-US" b="0" i="1" smtClean="0">
                        <a:effectLst/>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𝒫</m:t>
                    </m:r>
                  </m:oMath>
                </a14:m>
                <a:r>
                  <a:rPr lang="en-US" dirty="0"/>
                  <a: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DFCFA3FC-7DE4-E344-83B3-D82370D9BD28}"/>
                  </a:ext>
                </a:extLst>
              </p:cNvPr>
              <p:cNvSpPr>
                <a:spLocks noGrp="1" noRot="1" noChangeAspect="1" noMove="1" noResize="1" noEditPoints="1" noAdjustHandles="1" noChangeArrowheads="1" noChangeShapeType="1" noTextEdit="1"/>
              </p:cNvSpPr>
              <p:nvPr>
                <p:ph idx="1"/>
              </p:nvPr>
            </p:nvSpPr>
            <p:spPr>
              <a:xfrm>
                <a:off x="1593436" y="1130440"/>
                <a:ext cx="9782801" cy="5167966"/>
              </a:xfrm>
              <a:blipFill>
                <a:blip r:embed="rId2"/>
                <a:stretch>
                  <a:fillRect l="-1556" t="-3186" r="-116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3008B4D-A1E9-A441-AD17-A732ED89788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4DC54D1F-B807-EB45-AC25-201C4794E924}"/>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02360BB5-1335-9749-BBA9-DF815C7835ED}"/>
              </a:ext>
            </a:extLst>
          </p:cNvPr>
          <p:cNvSpPr>
            <a:spLocks noGrp="1"/>
          </p:cNvSpPr>
          <p:nvPr>
            <p:ph type="sldNum" sz="quarter" idx="12"/>
          </p:nvPr>
        </p:nvSpPr>
        <p:spPr/>
        <p:txBody>
          <a:bodyPr/>
          <a:lstStyle/>
          <a:p>
            <a:fld id="{7DC1BBB0-96F0-4077-A278-0F3FB5C104D3}" type="slidenum">
              <a:rPr lang="en-US" smtClean="0"/>
              <a:t>13</a:t>
            </a:fld>
            <a:endParaRPr lang="en-US"/>
          </a:p>
        </p:txBody>
      </p:sp>
      <p:pic>
        <p:nvPicPr>
          <p:cNvPr id="8" name="Picture 7">
            <a:extLst>
              <a:ext uri="{FF2B5EF4-FFF2-40B4-BE49-F238E27FC236}">
                <a16:creationId xmlns:a16="http://schemas.microsoft.com/office/drawing/2014/main" id="{FA57DCC0-05ED-4D4A-8601-B9BAC5C354E4}"/>
              </a:ext>
            </a:extLst>
          </p:cNvPr>
          <p:cNvPicPr>
            <a:picLocks noChangeAspect="1"/>
          </p:cNvPicPr>
          <p:nvPr/>
        </p:nvPicPr>
        <p:blipFill>
          <a:blip r:embed="rId3"/>
          <a:srcRect/>
          <a:stretch/>
        </p:blipFill>
        <p:spPr>
          <a:xfrm>
            <a:off x="10437812" y="12560"/>
            <a:ext cx="1368832" cy="1130440"/>
          </a:xfrm>
          <a:prstGeom prst="rect">
            <a:avLst/>
          </a:prstGeom>
        </p:spPr>
      </p:pic>
    </p:spTree>
    <p:extLst>
      <p:ext uri="{BB962C8B-B14F-4D97-AF65-F5344CB8AC3E}">
        <p14:creationId xmlns:p14="http://schemas.microsoft.com/office/powerpoint/2010/main" val="307758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B70B0-EC35-A346-A027-F39F5A32A93F}"/>
              </a:ext>
            </a:extLst>
          </p:cNvPr>
          <p:cNvSpPr>
            <a:spLocks noGrp="1"/>
          </p:cNvSpPr>
          <p:nvPr>
            <p:ph type="title"/>
          </p:nvPr>
        </p:nvSpPr>
        <p:spPr/>
        <p:txBody>
          <a:bodyPr>
            <a:normAutofit fontScale="90000"/>
          </a:bodyPr>
          <a:lstStyle/>
          <a:p>
            <a:r>
              <a:rPr lang="en-US" dirty="0"/>
              <a:t>Example Problem</a:t>
            </a:r>
          </a:p>
        </p:txBody>
      </p:sp>
      <p:sp>
        <p:nvSpPr>
          <p:cNvPr id="3" name="Content Placeholder 2">
            <a:extLst>
              <a:ext uri="{FF2B5EF4-FFF2-40B4-BE49-F238E27FC236}">
                <a16:creationId xmlns:a16="http://schemas.microsoft.com/office/drawing/2014/main" id="{BCE2E978-4B11-BD4C-8331-27B43FC0A47E}"/>
              </a:ext>
            </a:extLst>
          </p:cNvPr>
          <p:cNvSpPr>
            <a:spLocks noGrp="1"/>
          </p:cNvSpPr>
          <p:nvPr>
            <p:ph idx="1"/>
          </p:nvPr>
        </p:nvSpPr>
        <p:spPr>
          <a:xfrm>
            <a:off x="1370012" y="838200"/>
            <a:ext cx="9782801" cy="1143000"/>
          </a:xfrm>
        </p:spPr>
        <p:txBody>
          <a:bodyPr/>
          <a:lstStyle/>
          <a:p>
            <a:pPr marL="0" indent="0">
              <a:buNone/>
            </a:pPr>
            <a:r>
              <a:rPr lang="en-US" dirty="0"/>
              <a:t>A client has tasked you with with helping them solve a scheduling problem.</a:t>
            </a:r>
          </a:p>
        </p:txBody>
      </p:sp>
      <p:sp>
        <p:nvSpPr>
          <p:cNvPr id="4" name="Date Placeholder 3">
            <a:extLst>
              <a:ext uri="{FF2B5EF4-FFF2-40B4-BE49-F238E27FC236}">
                <a16:creationId xmlns:a16="http://schemas.microsoft.com/office/drawing/2014/main" id="{AA6FAC3C-C67F-0E43-ABAA-A21D25F9ED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CC86FE2A-A896-034C-9AA9-C9D13A72E92C}"/>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9FF13E6C-4146-CB47-B52F-C8E5F0517088}"/>
              </a:ext>
            </a:extLst>
          </p:cNvPr>
          <p:cNvSpPr>
            <a:spLocks noGrp="1"/>
          </p:cNvSpPr>
          <p:nvPr>
            <p:ph type="sldNum" sz="quarter" idx="12"/>
          </p:nvPr>
        </p:nvSpPr>
        <p:spPr/>
        <p:txBody>
          <a:bodyPr/>
          <a:lstStyle/>
          <a:p>
            <a:fld id="{7DC1BBB0-96F0-4077-A278-0F3FB5C104D3}" type="slidenum">
              <a:rPr lang="en-US" smtClean="0"/>
              <a:t>14</a:t>
            </a:fld>
            <a:endParaRPr lang="en-US"/>
          </a:p>
        </p:txBody>
      </p:sp>
      <p:graphicFrame>
        <p:nvGraphicFramePr>
          <p:cNvPr id="19" name="Diagram 18">
            <a:extLst>
              <a:ext uri="{FF2B5EF4-FFF2-40B4-BE49-F238E27FC236}">
                <a16:creationId xmlns:a16="http://schemas.microsoft.com/office/drawing/2014/main" id="{589545BD-8B61-A445-850A-4A073D6AFDB3}"/>
              </a:ext>
            </a:extLst>
          </p:cNvPr>
          <p:cNvGraphicFramePr/>
          <p:nvPr>
            <p:extLst>
              <p:ext uri="{D42A27DB-BD31-4B8C-83A1-F6EECF244321}">
                <p14:modId xmlns:p14="http://schemas.microsoft.com/office/powerpoint/2010/main" val="3245919160"/>
              </p:ext>
            </p:extLst>
          </p:nvPr>
        </p:nvGraphicFramePr>
        <p:xfrm>
          <a:off x="2293836" y="1722006"/>
          <a:ext cx="8382000" cy="4634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610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Data Table Documentation</a:t>
            </a:r>
          </a:p>
        </p:txBody>
      </p:sp>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3633642" y="871826"/>
            <a:ext cx="1866658" cy="324253"/>
          </a:xfrm>
        </p:spPr>
        <p:txBody>
          <a:bodyPr>
            <a:normAutofit fontScale="92500" lnSpcReduction="20000"/>
          </a:bodyPr>
          <a:lstStyle/>
          <a:p>
            <a:pPr marL="0" indent="0">
              <a:buNone/>
            </a:pPr>
            <a:r>
              <a:rPr lang="en-US" sz="2000" dirty="0"/>
              <a:t>Table</a:t>
            </a:r>
          </a:p>
        </p:txBody>
      </p:sp>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15</a:t>
            </a:fld>
            <a:endParaRPr lang="en-US"/>
          </a:p>
        </p:txBody>
      </p:sp>
      <p:pic>
        <p:nvPicPr>
          <p:cNvPr id="9" name="Picture 8">
            <a:extLst>
              <a:ext uri="{FF2B5EF4-FFF2-40B4-BE49-F238E27FC236}">
                <a16:creationId xmlns:a16="http://schemas.microsoft.com/office/drawing/2014/main" id="{22916157-68AF-3A4B-AF86-68F293E018C4}"/>
              </a:ext>
            </a:extLst>
          </p:cNvPr>
          <p:cNvPicPr>
            <a:picLocks noChangeAspect="1"/>
          </p:cNvPicPr>
          <p:nvPr/>
        </p:nvPicPr>
        <p:blipFill>
          <a:blip r:embed="rId2"/>
          <a:srcRect/>
          <a:stretch/>
        </p:blipFill>
        <p:spPr>
          <a:xfrm>
            <a:off x="10437812" y="12560"/>
            <a:ext cx="1368832" cy="1130440"/>
          </a:xfrm>
          <a:prstGeom prst="rect">
            <a:avLst/>
          </a:prstGeom>
        </p:spPr>
      </p:pic>
      <p:sp>
        <p:nvSpPr>
          <p:cNvPr id="10" name="Straight Connector 9">
            <a:extLst>
              <a:ext uri="{FF2B5EF4-FFF2-40B4-BE49-F238E27FC236}">
                <a16:creationId xmlns:a16="http://schemas.microsoft.com/office/drawing/2014/main" id="{B74E59AB-DF08-C448-8413-29A23B74DBAD}"/>
              </a:ext>
            </a:extLst>
          </p:cNvPr>
          <p:cNvSpPr/>
          <p:nvPr/>
        </p:nvSpPr>
        <p:spPr>
          <a:xfrm>
            <a:off x="3656012" y="1206640"/>
            <a:ext cx="8150631" cy="0"/>
          </a:xfrm>
          <a:prstGeom prst="line">
            <a:avLst/>
          </a:prstGeom>
        </p:spPr>
        <p:style>
          <a:lnRef idx="1">
            <a:schemeClr val="accent4">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5" name="Freeform 14">
            <a:extLst>
              <a:ext uri="{FF2B5EF4-FFF2-40B4-BE49-F238E27FC236}">
                <a16:creationId xmlns:a16="http://schemas.microsoft.com/office/drawing/2014/main" id="{8D6B23F2-CA75-944E-AA39-25AD6197BF0F}"/>
              </a:ext>
            </a:extLst>
          </p:cNvPr>
          <p:cNvSpPr/>
          <p:nvPr/>
        </p:nvSpPr>
        <p:spPr>
          <a:xfrm>
            <a:off x="3656012" y="1206640"/>
            <a:ext cx="1630126" cy="1287427"/>
          </a:xfrm>
          <a:custGeom>
            <a:avLst/>
            <a:gdLst>
              <a:gd name="connsiteX0" fmla="*/ 0 w 1630126"/>
              <a:gd name="connsiteY0" fmla="*/ 0 h 1287427"/>
              <a:gd name="connsiteX1" fmla="*/ 1630126 w 1630126"/>
              <a:gd name="connsiteY1" fmla="*/ 0 h 1287427"/>
              <a:gd name="connsiteX2" fmla="*/ 1630126 w 1630126"/>
              <a:gd name="connsiteY2" fmla="*/ 1287427 h 1287427"/>
              <a:gd name="connsiteX3" fmla="*/ 0 w 1630126"/>
              <a:gd name="connsiteY3" fmla="*/ 1287427 h 1287427"/>
              <a:gd name="connsiteX4" fmla="*/ 0 w 1630126"/>
              <a:gd name="connsiteY4" fmla="*/ 0 h 1287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126" h="1287427">
                <a:moveTo>
                  <a:pt x="0" y="0"/>
                </a:moveTo>
                <a:lnTo>
                  <a:pt x="1630126" y="0"/>
                </a:lnTo>
                <a:lnTo>
                  <a:pt x="1630126" y="1287427"/>
                </a:lnTo>
                <a:lnTo>
                  <a:pt x="0" y="12874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Tasks</a:t>
            </a:r>
          </a:p>
        </p:txBody>
      </p:sp>
      <p:sp>
        <p:nvSpPr>
          <p:cNvPr id="16" name="Freeform 15">
            <a:extLst>
              <a:ext uri="{FF2B5EF4-FFF2-40B4-BE49-F238E27FC236}">
                <a16:creationId xmlns:a16="http://schemas.microsoft.com/office/drawing/2014/main" id="{FFF047FF-728E-1A4F-A935-A3756D83F794}"/>
              </a:ext>
            </a:extLst>
          </p:cNvPr>
          <p:cNvSpPr/>
          <p:nvPr/>
        </p:nvSpPr>
        <p:spPr>
          <a:xfrm>
            <a:off x="5408397" y="1236562"/>
            <a:ext cx="6398245" cy="598452"/>
          </a:xfrm>
          <a:custGeom>
            <a:avLst/>
            <a:gdLst>
              <a:gd name="connsiteX0" fmla="*/ 0 w 6398245"/>
              <a:gd name="connsiteY0" fmla="*/ 0 h 598452"/>
              <a:gd name="connsiteX1" fmla="*/ 6398245 w 6398245"/>
              <a:gd name="connsiteY1" fmla="*/ 0 h 598452"/>
              <a:gd name="connsiteX2" fmla="*/ 6398245 w 6398245"/>
              <a:gd name="connsiteY2" fmla="*/ 598452 h 598452"/>
              <a:gd name="connsiteX3" fmla="*/ 0 w 6398245"/>
              <a:gd name="connsiteY3" fmla="*/ 598452 h 598452"/>
              <a:gd name="connsiteX4" fmla="*/ 0 w 6398245"/>
              <a:gd name="connsiteY4" fmla="*/ 0 h 598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598452">
                <a:moveTo>
                  <a:pt x="0" y="0"/>
                </a:moveTo>
                <a:lnTo>
                  <a:pt x="6398245" y="0"/>
                </a:lnTo>
                <a:lnTo>
                  <a:pt x="6398245" y="598452"/>
                </a:lnTo>
                <a:lnTo>
                  <a:pt x="0" y="598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Task – The unique identifier for the task</a:t>
            </a:r>
          </a:p>
        </p:txBody>
      </p:sp>
      <p:sp>
        <p:nvSpPr>
          <p:cNvPr id="17" name="Straight Connector 16">
            <a:extLst>
              <a:ext uri="{FF2B5EF4-FFF2-40B4-BE49-F238E27FC236}">
                <a16:creationId xmlns:a16="http://schemas.microsoft.com/office/drawing/2014/main" id="{75632977-7536-4F49-BE47-39367E1A8F22}"/>
              </a:ext>
            </a:extLst>
          </p:cNvPr>
          <p:cNvSpPr/>
          <p:nvPr/>
        </p:nvSpPr>
        <p:spPr>
          <a:xfrm>
            <a:off x="5286138" y="1835015"/>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18" name="Freeform 17">
            <a:extLst>
              <a:ext uri="{FF2B5EF4-FFF2-40B4-BE49-F238E27FC236}">
                <a16:creationId xmlns:a16="http://schemas.microsoft.com/office/drawing/2014/main" id="{248531F2-84E2-8849-8F96-054F77C18662}"/>
              </a:ext>
            </a:extLst>
          </p:cNvPr>
          <p:cNvSpPr/>
          <p:nvPr/>
        </p:nvSpPr>
        <p:spPr>
          <a:xfrm>
            <a:off x="5408397" y="1864938"/>
            <a:ext cx="6398245" cy="598452"/>
          </a:xfrm>
          <a:custGeom>
            <a:avLst/>
            <a:gdLst>
              <a:gd name="connsiteX0" fmla="*/ 0 w 6398245"/>
              <a:gd name="connsiteY0" fmla="*/ 0 h 598452"/>
              <a:gd name="connsiteX1" fmla="*/ 6398245 w 6398245"/>
              <a:gd name="connsiteY1" fmla="*/ 0 h 598452"/>
              <a:gd name="connsiteX2" fmla="*/ 6398245 w 6398245"/>
              <a:gd name="connsiteY2" fmla="*/ 598452 h 598452"/>
              <a:gd name="connsiteX3" fmla="*/ 0 w 6398245"/>
              <a:gd name="connsiteY3" fmla="*/ 598452 h 598452"/>
              <a:gd name="connsiteX4" fmla="*/ 0 w 6398245"/>
              <a:gd name="connsiteY4" fmla="*/ 0 h 598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598452">
                <a:moveTo>
                  <a:pt x="0" y="0"/>
                </a:moveTo>
                <a:lnTo>
                  <a:pt x="6398245" y="0"/>
                </a:lnTo>
                <a:lnTo>
                  <a:pt x="6398245" y="598452"/>
                </a:lnTo>
                <a:lnTo>
                  <a:pt x="0" y="598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Time – The task duration, in hours</a:t>
            </a:r>
          </a:p>
        </p:txBody>
      </p:sp>
      <p:sp>
        <p:nvSpPr>
          <p:cNvPr id="20" name="Straight Connector 19">
            <a:extLst>
              <a:ext uri="{FF2B5EF4-FFF2-40B4-BE49-F238E27FC236}">
                <a16:creationId xmlns:a16="http://schemas.microsoft.com/office/drawing/2014/main" id="{D4B99987-32AE-1B43-A59A-D59699D3562F}"/>
              </a:ext>
            </a:extLst>
          </p:cNvPr>
          <p:cNvSpPr/>
          <p:nvPr/>
        </p:nvSpPr>
        <p:spPr>
          <a:xfrm>
            <a:off x="3656012" y="2494067"/>
            <a:ext cx="8150631" cy="0"/>
          </a:xfrm>
          <a:prstGeom prst="line">
            <a:avLst/>
          </a:prstGeom>
        </p:spPr>
        <p:style>
          <a:lnRef idx="1">
            <a:schemeClr val="accent4">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21" name="Freeform 20">
            <a:extLst>
              <a:ext uri="{FF2B5EF4-FFF2-40B4-BE49-F238E27FC236}">
                <a16:creationId xmlns:a16="http://schemas.microsoft.com/office/drawing/2014/main" id="{BC8AF995-DFF4-6240-94C9-BC10C437C3D9}"/>
              </a:ext>
            </a:extLst>
          </p:cNvPr>
          <p:cNvSpPr/>
          <p:nvPr/>
        </p:nvSpPr>
        <p:spPr>
          <a:xfrm>
            <a:off x="3656012" y="2494067"/>
            <a:ext cx="1630126" cy="1287427"/>
          </a:xfrm>
          <a:custGeom>
            <a:avLst/>
            <a:gdLst>
              <a:gd name="connsiteX0" fmla="*/ 0 w 1630126"/>
              <a:gd name="connsiteY0" fmla="*/ 0 h 1287427"/>
              <a:gd name="connsiteX1" fmla="*/ 1630126 w 1630126"/>
              <a:gd name="connsiteY1" fmla="*/ 0 h 1287427"/>
              <a:gd name="connsiteX2" fmla="*/ 1630126 w 1630126"/>
              <a:gd name="connsiteY2" fmla="*/ 1287427 h 1287427"/>
              <a:gd name="connsiteX3" fmla="*/ 0 w 1630126"/>
              <a:gd name="connsiteY3" fmla="*/ 1287427 h 1287427"/>
              <a:gd name="connsiteX4" fmla="*/ 0 w 1630126"/>
              <a:gd name="connsiteY4" fmla="*/ 0 h 1287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126" h="1287427">
                <a:moveTo>
                  <a:pt x="0" y="0"/>
                </a:moveTo>
                <a:lnTo>
                  <a:pt x="1630126" y="0"/>
                </a:lnTo>
                <a:lnTo>
                  <a:pt x="1630126" y="1287427"/>
                </a:lnTo>
                <a:lnTo>
                  <a:pt x="0" y="12874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err="1"/>
              <a:t>ResourceGroups</a:t>
            </a:r>
            <a:endParaRPr lang="en-US" sz="1700" kern="1200" dirty="0"/>
          </a:p>
        </p:txBody>
      </p:sp>
      <p:sp>
        <p:nvSpPr>
          <p:cNvPr id="22" name="Freeform 21">
            <a:extLst>
              <a:ext uri="{FF2B5EF4-FFF2-40B4-BE49-F238E27FC236}">
                <a16:creationId xmlns:a16="http://schemas.microsoft.com/office/drawing/2014/main" id="{585B31F7-937B-9D49-BE66-19C9E987B8C8}"/>
              </a:ext>
            </a:extLst>
          </p:cNvPr>
          <p:cNvSpPr/>
          <p:nvPr/>
        </p:nvSpPr>
        <p:spPr>
          <a:xfrm>
            <a:off x="5408397" y="2514183"/>
            <a:ext cx="6398245" cy="402321"/>
          </a:xfrm>
          <a:custGeom>
            <a:avLst/>
            <a:gdLst>
              <a:gd name="connsiteX0" fmla="*/ 0 w 6398245"/>
              <a:gd name="connsiteY0" fmla="*/ 0 h 402321"/>
              <a:gd name="connsiteX1" fmla="*/ 6398245 w 6398245"/>
              <a:gd name="connsiteY1" fmla="*/ 0 h 402321"/>
              <a:gd name="connsiteX2" fmla="*/ 6398245 w 6398245"/>
              <a:gd name="connsiteY2" fmla="*/ 402321 h 402321"/>
              <a:gd name="connsiteX3" fmla="*/ 0 w 6398245"/>
              <a:gd name="connsiteY3" fmla="*/ 402321 h 402321"/>
              <a:gd name="connsiteX4" fmla="*/ 0 w 6398245"/>
              <a:gd name="connsiteY4" fmla="*/ 0 h 40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402321">
                <a:moveTo>
                  <a:pt x="0" y="0"/>
                </a:moveTo>
                <a:lnTo>
                  <a:pt x="6398245" y="0"/>
                </a:lnTo>
                <a:lnTo>
                  <a:pt x="6398245" y="402321"/>
                </a:lnTo>
                <a:lnTo>
                  <a:pt x="0" y="4023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err="1"/>
              <a:t>ResourceGroup</a:t>
            </a:r>
            <a:r>
              <a:rPr lang="en-US" sz="1400" kern="1200" dirty="0"/>
              <a:t> – The unique identifier for the resource group</a:t>
            </a:r>
          </a:p>
        </p:txBody>
      </p:sp>
      <p:sp>
        <p:nvSpPr>
          <p:cNvPr id="23" name="Straight Connector 22">
            <a:extLst>
              <a:ext uri="{FF2B5EF4-FFF2-40B4-BE49-F238E27FC236}">
                <a16:creationId xmlns:a16="http://schemas.microsoft.com/office/drawing/2014/main" id="{DD8F720B-9AE4-FF40-AF90-15E72236D022}"/>
              </a:ext>
            </a:extLst>
          </p:cNvPr>
          <p:cNvSpPr/>
          <p:nvPr/>
        </p:nvSpPr>
        <p:spPr>
          <a:xfrm>
            <a:off x="5286138" y="2916504"/>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24" name="Freeform 23">
            <a:extLst>
              <a:ext uri="{FF2B5EF4-FFF2-40B4-BE49-F238E27FC236}">
                <a16:creationId xmlns:a16="http://schemas.microsoft.com/office/drawing/2014/main" id="{DDF07902-E5FF-E949-9DF9-F4B203587C82}"/>
              </a:ext>
            </a:extLst>
          </p:cNvPr>
          <p:cNvSpPr/>
          <p:nvPr/>
        </p:nvSpPr>
        <p:spPr>
          <a:xfrm>
            <a:off x="5408397" y="2936621"/>
            <a:ext cx="6398245" cy="402321"/>
          </a:xfrm>
          <a:custGeom>
            <a:avLst/>
            <a:gdLst>
              <a:gd name="connsiteX0" fmla="*/ 0 w 6398245"/>
              <a:gd name="connsiteY0" fmla="*/ 0 h 402321"/>
              <a:gd name="connsiteX1" fmla="*/ 6398245 w 6398245"/>
              <a:gd name="connsiteY1" fmla="*/ 0 h 402321"/>
              <a:gd name="connsiteX2" fmla="*/ 6398245 w 6398245"/>
              <a:gd name="connsiteY2" fmla="*/ 402321 h 402321"/>
              <a:gd name="connsiteX3" fmla="*/ 0 w 6398245"/>
              <a:gd name="connsiteY3" fmla="*/ 402321 h 402321"/>
              <a:gd name="connsiteX4" fmla="*/ 0 w 6398245"/>
              <a:gd name="connsiteY4" fmla="*/ 0 h 40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402321">
                <a:moveTo>
                  <a:pt x="0" y="0"/>
                </a:moveTo>
                <a:lnTo>
                  <a:pt x="6398245" y="0"/>
                </a:lnTo>
                <a:lnTo>
                  <a:pt x="6398245" y="402321"/>
                </a:lnTo>
                <a:lnTo>
                  <a:pt x="0" y="4023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err="1"/>
              <a:t>MinTasks</a:t>
            </a:r>
            <a:r>
              <a:rPr lang="en-US" sz="1400" kern="1200" dirty="0"/>
              <a:t> – The minimum number of tasks this resource group can perform in a day</a:t>
            </a:r>
          </a:p>
        </p:txBody>
      </p:sp>
      <p:sp>
        <p:nvSpPr>
          <p:cNvPr id="25" name="Straight Connector 24">
            <a:extLst>
              <a:ext uri="{FF2B5EF4-FFF2-40B4-BE49-F238E27FC236}">
                <a16:creationId xmlns:a16="http://schemas.microsoft.com/office/drawing/2014/main" id="{A8781216-A680-DA40-A7E6-04634B23CAF9}"/>
              </a:ext>
            </a:extLst>
          </p:cNvPr>
          <p:cNvSpPr/>
          <p:nvPr/>
        </p:nvSpPr>
        <p:spPr>
          <a:xfrm>
            <a:off x="5286138" y="3338942"/>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26" name="Freeform 25">
            <a:extLst>
              <a:ext uri="{FF2B5EF4-FFF2-40B4-BE49-F238E27FC236}">
                <a16:creationId xmlns:a16="http://schemas.microsoft.com/office/drawing/2014/main" id="{FBDBB851-06A9-6746-A918-E57C8FCF1550}"/>
              </a:ext>
            </a:extLst>
          </p:cNvPr>
          <p:cNvSpPr/>
          <p:nvPr/>
        </p:nvSpPr>
        <p:spPr>
          <a:xfrm>
            <a:off x="5408397" y="3359058"/>
            <a:ext cx="6398245" cy="402321"/>
          </a:xfrm>
          <a:custGeom>
            <a:avLst/>
            <a:gdLst>
              <a:gd name="connsiteX0" fmla="*/ 0 w 6398245"/>
              <a:gd name="connsiteY0" fmla="*/ 0 h 402321"/>
              <a:gd name="connsiteX1" fmla="*/ 6398245 w 6398245"/>
              <a:gd name="connsiteY1" fmla="*/ 0 h 402321"/>
              <a:gd name="connsiteX2" fmla="*/ 6398245 w 6398245"/>
              <a:gd name="connsiteY2" fmla="*/ 402321 h 402321"/>
              <a:gd name="connsiteX3" fmla="*/ 0 w 6398245"/>
              <a:gd name="connsiteY3" fmla="*/ 402321 h 402321"/>
              <a:gd name="connsiteX4" fmla="*/ 0 w 6398245"/>
              <a:gd name="connsiteY4" fmla="*/ 0 h 40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402321">
                <a:moveTo>
                  <a:pt x="0" y="0"/>
                </a:moveTo>
                <a:lnTo>
                  <a:pt x="6398245" y="0"/>
                </a:lnTo>
                <a:lnTo>
                  <a:pt x="6398245" y="402321"/>
                </a:lnTo>
                <a:lnTo>
                  <a:pt x="0" y="4023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MaxTasks – The maximum number of tasks this resource group can perform in a day</a:t>
            </a:r>
            <a:endParaRPr lang="en-US" sz="1400" kern="1200" dirty="0"/>
          </a:p>
        </p:txBody>
      </p:sp>
      <p:sp>
        <p:nvSpPr>
          <p:cNvPr id="28" name="Straight Connector 27">
            <a:extLst>
              <a:ext uri="{FF2B5EF4-FFF2-40B4-BE49-F238E27FC236}">
                <a16:creationId xmlns:a16="http://schemas.microsoft.com/office/drawing/2014/main" id="{AAADE3E6-A35D-7745-BB1A-BBA53B2E35D7}"/>
              </a:ext>
            </a:extLst>
          </p:cNvPr>
          <p:cNvSpPr/>
          <p:nvPr/>
        </p:nvSpPr>
        <p:spPr>
          <a:xfrm>
            <a:off x="3656012" y="3781495"/>
            <a:ext cx="8150631" cy="0"/>
          </a:xfrm>
          <a:prstGeom prst="line">
            <a:avLst/>
          </a:prstGeom>
        </p:spPr>
        <p:style>
          <a:lnRef idx="1">
            <a:schemeClr val="accent4">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29" name="Freeform 28">
            <a:extLst>
              <a:ext uri="{FF2B5EF4-FFF2-40B4-BE49-F238E27FC236}">
                <a16:creationId xmlns:a16="http://schemas.microsoft.com/office/drawing/2014/main" id="{77512CF9-8F37-744B-854F-D0DD0B008F83}"/>
              </a:ext>
            </a:extLst>
          </p:cNvPr>
          <p:cNvSpPr/>
          <p:nvPr/>
        </p:nvSpPr>
        <p:spPr>
          <a:xfrm>
            <a:off x="3656012" y="3781495"/>
            <a:ext cx="1630126" cy="1287427"/>
          </a:xfrm>
          <a:custGeom>
            <a:avLst/>
            <a:gdLst>
              <a:gd name="connsiteX0" fmla="*/ 0 w 1630126"/>
              <a:gd name="connsiteY0" fmla="*/ 0 h 1287427"/>
              <a:gd name="connsiteX1" fmla="*/ 1630126 w 1630126"/>
              <a:gd name="connsiteY1" fmla="*/ 0 h 1287427"/>
              <a:gd name="connsiteX2" fmla="*/ 1630126 w 1630126"/>
              <a:gd name="connsiteY2" fmla="*/ 1287427 h 1287427"/>
              <a:gd name="connsiteX3" fmla="*/ 0 w 1630126"/>
              <a:gd name="connsiteY3" fmla="*/ 1287427 h 1287427"/>
              <a:gd name="connsiteX4" fmla="*/ 0 w 1630126"/>
              <a:gd name="connsiteY4" fmla="*/ 0 h 1287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126" h="1287427">
                <a:moveTo>
                  <a:pt x="0" y="0"/>
                </a:moveTo>
                <a:lnTo>
                  <a:pt x="1630126" y="0"/>
                </a:lnTo>
                <a:lnTo>
                  <a:pt x="1630126" y="1287427"/>
                </a:lnTo>
                <a:lnTo>
                  <a:pt x="0" y="12874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Resources</a:t>
            </a:r>
          </a:p>
        </p:txBody>
      </p:sp>
      <p:sp>
        <p:nvSpPr>
          <p:cNvPr id="30" name="Freeform 29">
            <a:extLst>
              <a:ext uri="{FF2B5EF4-FFF2-40B4-BE49-F238E27FC236}">
                <a16:creationId xmlns:a16="http://schemas.microsoft.com/office/drawing/2014/main" id="{4E2452B6-B319-ED4C-8A27-DE33D49E72E1}"/>
              </a:ext>
            </a:extLst>
          </p:cNvPr>
          <p:cNvSpPr/>
          <p:nvPr/>
        </p:nvSpPr>
        <p:spPr>
          <a:xfrm>
            <a:off x="5408397" y="3801611"/>
            <a:ext cx="6398245" cy="402321"/>
          </a:xfrm>
          <a:custGeom>
            <a:avLst/>
            <a:gdLst>
              <a:gd name="connsiteX0" fmla="*/ 0 w 6398245"/>
              <a:gd name="connsiteY0" fmla="*/ 0 h 402321"/>
              <a:gd name="connsiteX1" fmla="*/ 6398245 w 6398245"/>
              <a:gd name="connsiteY1" fmla="*/ 0 h 402321"/>
              <a:gd name="connsiteX2" fmla="*/ 6398245 w 6398245"/>
              <a:gd name="connsiteY2" fmla="*/ 402321 h 402321"/>
              <a:gd name="connsiteX3" fmla="*/ 0 w 6398245"/>
              <a:gd name="connsiteY3" fmla="*/ 402321 h 402321"/>
              <a:gd name="connsiteX4" fmla="*/ 0 w 6398245"/>
              <a:gd name="connsiteY4" fmla="*/ 0 h 40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402321">
                <a:moveTo>
                  <a:pt x="0" y="0"/>
                </a:moveTo>
                <a:lnTo>
                  <a:pt x="6398245" y="0"/>
                </a:lnTo>
                <a:lnTo>
                  <a:pt x="6398245" y="402321"/>
                </a:lnTo>
                <a:lnTo>
                  <a:pt x="0" y="4023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Resource – The unique identifier for the resource</a:t>
            </a:r>
          </a:p>
        </p:txBody>
      </p:sp>
      <p:sp>
        <p:nvSpPr>
          <p:cNvPr id="31" name="Straight Connector 30">
            <a:extLst>
              <a:ext uri="{FF2B5EF4-FFF2-40B4-BE49-F238E27FC236}">
                <a16:creationId xmlns:a16="http://schemas.microsoft.com/office/drawing/2014/main" id="{8FC7A3C1-724F-0E4C-B0A1-1B789E63D7C6}"/>
              </a:ext>
            </a:extLst>
          </p:cNvPr>
          <p:cNvSpPr/>
          <p:nvPr/>
        </p:nvSpPr>
        <p:spPr>
          <a:xfrm>
            <a:off x="5286138" y="4203932"/>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32" name="Freeform 31">
            <a:extLst>
              <a:ext uri="{FF2B5EF4-FFF2-40B4-BE49-F238E27FC236}">
                <a16:creationId xmlns:a16="http://schemas.microsoft.com/office/drawing/2014/main" id="{D1636CF6-FB8C-FB4E-94F8-3E2EA3724ED3}"/>
              </a:ext>
            </a:extLst>
          </p:cNvPr>
          <p:cNvSpPr/>
          <p:nvPr/>
        </p:nvSpPr>
        <p:spPr>
          <a:xfrm>
            <a:off x="5408397" y="4224048"/>
            <a:ext cx="6398245" cy="402321"/>
          </a:xfrm>
          <a:custGeom>
            <a:avLst/>
            <a:gdLst>
              <a:gd name="connsiteX0" fmla="*/ 0 w 6398245"/>
              <a:gd name="connsiteY0" fmla="*/ 0 h 402321"/>
              <a:gd name="connsiteX1" fmla="*/ 6398245 w 6398245"/>
              <a:gd name="connsiteY1" fmla="*/ 0 h 402321"/>
              <a:gd name="connsiteX2" fmla="*/ 6398245 w 6398245"/>
              <a:gd name="connsiteY2" fmla="*/ 402321 h 402321"/>
              <a:gd name="connsiteX3" fmla="*/ 0 w 6398245"/>
              <a:gd name="connsiteY3" fmla="*/ 402321 h 402321"/>
              <a:gd name="connsiteX4" fmla="*/ 0 w 6398245"/>
              <a:gd name="connsiteY4" fmla="*/ 0 h 40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402321">
                <a:moveTo>
                  <a:pt x="0" y="0"/>
                </a:moveTo>
                <a:lnTo>
                  <a:pt x="6398245" y="0"/>
                </a:lnTo>
                <a:lnTo>
                  <a:pt x="6398245" y="402321"/>
                </a:lnTo>
                <a:lnTo>
                  <a:pt x="0" y="4023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err="1"/>
              <a:t>HoursAvailable</a:t>
            </a:r>
            <a:r>
              <a:rPr lang="en-US" sz="1400" kern="1200" dirty="0"/>
              <a:t> – The number of hours this resource can be used in a day</a:t>
            </a:r>
          </a:p>
        </p:txBody>
      </p:sp>
      <p:sp>
        <p:nvSpPr>
          <p:cNvPr id="33" name="Straight Connector 32">
            <a:extLst>
              <a:ext uri="{FF2B5EF4-FFF2-40B4-BE49-F238E27FC236}">
                <a16:creationId xmlns:a16="http://schemas.microsoft.com/office/drawing/2014/main" id="{2007221C-CDB7-AF46-B475-5B7100ECD438}"/>
              </a:ext>
            </a:extLst>
          </p:cNvPr>
          <p:cNvSpPr/>
          <p:nvPr/>
        </p:nvSpPr>
        <p:spPr>
          <a:xfrm>
            <a:off x="5286138" y="4626369"/>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34" name="Freeform 33">
            <a:extLst>
              <a:ext uri="{FF2B5EF4-FFF2-40B4-BE49-F238E27FC236}">
                <a16:creationId xmlns:a16="http://schemas.microsoft.com/office/drawing/2014/main" id="{57F4616C-3B04-5744-91E5-F859B502FB23}"/>
              </a:ext>
            </a:extLst>
          </p:cNvPr>
          <p:cNvSpPr/>
          <p:nvPr/>
        </p:nvSpPr>
        <p:spPr>
          <a:xfrm>
            <a:off x="5408397" y="4646486"/>
            <a:ext cx="6398245" cy="402321"/>
          </a:xfrm>
          <a:custGeom>
            <a:avLst/>
            <a:gdLst>
              <a:gd name="connsiteX0" fmla="*/ 0 w 6398245"/>
              <a:gd name="connsiteY0" fmla="*/ 0 h 402321"/>
              <a:gd name="connsiteX1" fmla="*/ 6398245 w 6398245"/>
              <a:gd name="connsiteY1" fmla="*/ 0 h 402321"/>
              <a:gd name="connsiteX2" fmla="*/ 6398245 w 6398245"/>
              <a:gd name="connsiteY2" fmla="*/ 402321 h 402321"/>
              <a:gd name="connsiteX3" fmla="*/ 0 w 6398245"/>
              <a:gd name="connsiteY3" fmla="*/ 402321 h 402321"/>
              <a:gd name="connsiteX4" fmla="*/ 0 w 6398245"/>
              <a:gd name="connsiteY4" fmla="*/ 0 h 40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402321">
                <a:moveTo>
                  <a:pt x="0" y="0"/>
                </a:moveTo>
                <a:lnTo>
                  <a:pt x="6398245" y="0"/>
                </a:lnTo>
                <a:lnTo>
                  <a:pt x="6398245" y="402321"/>
                </a:lnTo>
                <a:lnTo>
                  <a:pt x="0" y="4023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err="1"/>
              <a:t>CostPerHour</a:t>
            </a:r>
            <a:r>
              <a:rPr lang="en-US" sz="1400" kern="1200" dirty="0"/>
              <a:t> – The cost, in dollars, per hour for using this resource</a:t>
            </a:r>
          </a:p>
        </p:txBody>
      </p:sp>
      <p:sp>
        <p:nvSpPr>
          <p:cNvPr id="36" name="Straight Connector 35">
            <a:extLst>
              <a:ext uri="{FF2B5EF4-FFF2-40B4-BE49-F238E27FC236}">
                <a16:creationId xmlns:a16="http://schemas.microsoft.com/office/drawing/2014/main" id="{B0A78F5D-AA42-F942-B73C-04E1D86968E2}"/>
              </a:ext>
            </a:extLst>
          </p:cNvPr>
          <p:cNvSpPr/>
          <p:nvPr/>
        </p:nvSpPr>
        <p:spPr>
          <a:xfrm>
            <a:off x="3656012" y="5068923"/>
            <a:ext cx="8150631" cy="0"/>
          </a:xfrm>
          <a:prstGeom prst="line">
            <a:avLst/>
          </a:prstGeom>
        </p:spPr>
        <p:style>
          <a:lnRef idx="1">
            <a:schemeClr val="accent4">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37" name="Freeform 36">
            <a:extLst>
              <a:ext uri="{FF2B5EF4-FFF2-40B4-BE49-F238E27FC236}">
                <a16:creationId xmlns:a16="http://schemas.microsoft.com/office/drawing/2014/main" id="{9A338AE1-0BF3-8B42-A89C-36FC84DEF1C3}"/>
              </a:ext>
            </a:extLst>
          </p:cNvPr>
          <p:cNvSpPr/>
          <p:nvPr/>
        </p:nvSpPr>
        <p:spPr>
          <a:xfrm>
            <a:off x="3656012" y="5068923"/>
            <a:ext cx="1630126" cy="1287427"/>
          </a:xfrm>
          <a:custGeom>
            <a:avLst/>
            <a:gdLst>
              <a:gd name="connsiteX0" fmla="*/ 0 w 1630126"/>
              <a:gd name="connsiteY0" fmla="*/ 0 h 1287427"/>
              <a:gd name="connsiteX1" fmla="*/ 1630126 w 1630126"/>
              <a:gd name="connsiteY1" fmla="*/ 0 h 1287427"/>
              <a:gd name="connsiteX2" fmla="*/ 1630126 w 1630126"/>
              <a:gd name="connsiteY2" fmla="*/ 1287427 h 1287427"/>
              <a:gd name="connsiteX3" fmla="*/ 0 w 1630126"/>
              <a:gd name="connsiteY3" fmla="*/ 1287427 h 1287427"/>
              <a:gd name="connsiteX4" fmla="*/ 0 w 1630126"/>
              <a:gd name="connsiteY4" fmla="*/ 0 h 1287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126" h="1287427">
                <a:moveTo>
                  <a:pt x="0" y="0"/>
                </a:moveTo>
                <a:lnTo>
                  <a:pt x="1630126" y="0"/>
                </a:lnTo>
                <a:lnTo>
                  <a:pt x="1630126" y="1287427"/>
                </a:lnTo>
                <a:lnTo>
                  <a:pt x="0" y="12874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err="1"/>
              <a:t>TaskResource</a:t>
            </a:r>
            <a:endParaRPr lang="en-US" sz="1700" kern="1200" dirty="0"/>
          </a:p>
        </p:txBody>
      </p:sp>
      <p:sp>
        <p:nvSpPr>
          <p:cNvPr id="38" name="Freeform 37">
            <a:extLst>
              <a:ext uri="{FF2B5EF4-FFF2-40B4-BE49-F238E27FC236}">
                <a16:creationId xmlns:a16="http://schemas.microsoft.com/office/drawing/2014/main" id="{0506E50F-9A82-1D46-9949-AE86D47C8874}"/>
              </a:ext>
            </a:extLst>
          </p:cNvPr>
          <p:cNvSpPr/>
          <p:nvPr/>
        </p:nvSpPr>
        <p:spPr>
          <a:xfrm>
            <a:off x="5408397" y="5098845"/>
            <a:ext cx="6398245" cy="598452"/>
          </a:xfrm>
          <a:custGeom>
            <a:avLst/>
            <a:gdLst>
              <a:gd name="connsiteX0" fmla="*/ 0 w 6398245"/>
              <a:gd name="connsiteY0" fmla="*/ 0 h 598452"/>
              <a:gd name="connsiteX1" fmla="*/ 6398245 w 6398245"/>
              <a:gd name="connsiteY1" fmla="*/ 0 h 598452"/>
              <a:gd name="connsiteX2" fmla="*/ 6398245 w 6398245"/>
              <a:gd name="connsiteY2" fmla="*/ 598452 h 598452"/>
              <a:gd name="connsiteX3" fmla="*/ 0 w 6398245"/>
              <a:gd name="connsiteY3" fmla="*/ 598452 h 598452"/>
              <a:gd name="connsiteX4" fmla="*/ 0 w 6398245"/>
              <a:gd name="connsiteY4" fmla="*/ 0 h 598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598452">
                <a:moveTo>
                  <a:pt x="0" y="0"/>
                </a:moveTo>
                <a:lnTo>
                  <a:pt x="6398245" y="0"/>
                </a:lnTo>
                <a:lnTo>
                  <a:pt x="6398245" y="598452"/>
                </a:lnTo>
                <a:lnTo>
                  <a:pt x="0" y="598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Task – A reference to a Task instance</a:t>
            </a:r>
            <a:endParaRPr lang="en-US" sz="1400" kern="1200" dirty="0"/>
          </a:p>
        </p:txBody>
      </p:sp>
      <p:sp>
        <p:nvSpPr>
          <p:cNvPr id="39" name="Straight Connector 38">
            <a:extLst>
              <a:ext uri="{FF2B5EF4-FFF2-40B4-BE49-F238E27FC236}">
                <a16:creationId xmlns:a16="http://schemas.microsoft.com/office/drawing/2014/main" id="{CDF77751-6E10-4C4C-A831-86DA576FC5EC}"/>
              </a:ext>
            </a:extLst>
          </p:cNvPr>
          <p:cNvSpPr/>
          <p:nvPr/>
        </p:nvSpPr>
        <p:spPr>
          <a:xfrm>
            <a:off x="5286138" y="5410200"/>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40" name="Freeform 39">
            <a:extLst>
              <a:ext uri="{FF2B5EF4-FFF2-40B4-BE49-F238E27FC236}">
                <a16:creationId xmlns:a16="http://schemas.microsoft.com/office/drawing/2014/main" id="{7DF4447E-65EC-2842-9A1E-2B5FA97B1C34}"/>
              </a:ext>
            </a:extLst>
          </p:cNvPr>
          <p:cNvSpPr/>
          <p:nvPr/>
        </p:nvSpPr>
        <p:spPr>
          <a:xfrm>
            <a:off x="5408397" y="5440123"/>
            <a:ext cx="6398245" cy="598452"/>
          </a:xfrm>
          <a:custGeom>
            <a:avLst/>
            <a:gdLst>
              <a:gd name="connsiteX0" fmla="*/ 0 w 6398245"/>
              <a:gd name="connsiteY0" fmla="*/ 0 h 598452"/>
              <a:gd name="connsiteX1" fmla="*/ 6398245 w 6398245"/>
              <a:gd name="connsiteY1" fmla="*/ 0 h 598452"/>
              <a:gd name="connsiteX2" fmla="*/ 6398245 w 6398245"/>
              <a:gd name="connsiteY2" fmla="*/ 598452 h 598452"/>
              <a:gd name="connsiteX3" fmla="*/ 0 w 6398245"/>
              <a:gd name="connsiteY3" fmla="*/ 598452 h 598452"/>
              <a:gd name="connsiteX4" fmla="*/ 0 w 6398245"/>
              <a:gd name="connsiteY4" fmla="*/ 0 h 598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598452">
                <a:moveTo>
                  <a:pt x="0" y="0"/>
                </a:moveTo>
                <a:lnTo>
                  <a:pt x="6398245" y="0"/>
                </a:lnTo>
                <a:lnTo>
                  <a:pt x="6398245" y="598452"/>
                </a:lnTo>
                <a:lnTo>
                  <a:pt x="0" y="598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Resource – A reference to a Resource that can perform this Task</a:t>
            </a:r>
            <a:endParaRPr lang="en-US" sz="1400" kern="1200" dirty="0"/>
          </a:p>
        </p:txBody>
      </p:sp>
      <p:sp>
        <p:nvSpPr>
          <p:cNvPr id="41" name="Straight Connector 40">
            <a:extLst>
              <a:ext uri="{FF2B5EF4-FFF2-40B4-BE49-F238E27FC236}">
                <a16:creationId xmlns:a16="http://schemas.microsoft.com/office/drawing/2014/main" id="{BD0B72D9-5B75-4F4F-BF0A-684B847BDB2E}"/>
              </a:ext>
            </a:extLst>
          </p:cNvPr>
          <p:cNvSpPr/>
          <p:nvPr/>
        </p:nvSpPr>
        <p:spPr>
          <a:xfrm>
            <a:off x="5286138" y="6325674"/>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11" name="Content Placeholder 2">
            <a:extLst>
              <a:ext uri="{FF2B5EF4-FFF2-40B4-BE49-F238E27FC236}">
                <a16:creationId xmlns:a16="http://schemas.microsoft.com/office/drawing/2014/main" id="{8E8AEC94-B0ED-F240-BD4E-3B006256E771}"/>
              </a:ext>
            </a:extLst>
          </p:cNvPr>
          <p:cNvSpPr txBox="1">
            <a:spLocks/>
          </p:cNvSpPr>
          <p:nvPr/>
        </p:nvSpPr>
        <p:spPr>
          <a:xfrm>
            <a:off x="5332412" y="871826"/>
            <a:ext cx="1866658" cy="347374"/>
          </a:xfrm>
          <a:prstGeom prst="rect">
            <a:avLst/>
          </a:prstGeom>
        </p:spPr>
        <p:txBody>
          <a:bodyPr vert="horz" lIns="91440" tIns="45720" rIns="91440" bIns="45720" rtlCol="0">
            <a:normAutofit fontScale="92500" lnSpcReduction="10000"/>
          </a:bodyPr>
          <a:lstStyle>
            <a:lvl1pPr marL="246888" indent="-246888" algn="l" defTabSz="914400" rtl="0" eaLnBrk="1" latinLnBrk="0" hangingPunct="1">
              <a:lnSpc>
                <a:spcPct val="90000"/>
              </a:lnSpc>
              <a:spcBef>
                <a:spcPts val="1400"/>
              </a:spcBef>
              <a:buFont typeface="Euphemia" pitchFamily="34" charset="0"/>
              <a:buChar char="›"/>
              <a:defRPr sz="2800" b="0" i="0" kern="1200">
                <a:solidFill>
                  <a:schemeClr val="tx1"/>
                </a:solidFill>
                <a:latin typeface="Calibri" panose="020F0502020204030204" pitchFamily="34" charset="0"/>
                <a:ea typeface="+mn-ea"/>
                <a:cs typeface="Calibri" panose="020F0502020204030204" pitchFamily="34" charset="0"/>
              </a:defRPr>
            </a:lvl1pPr>
            <a:lvl2pPr marL="612648" indent="-246888" algn="l" defTabSz="914400" rtl="0" eaLnBrk="1" latinLnBrk="0" hangingPunct="1">
              <a:lnSpc>
                <a:spcPct val="100000"/>
              </a:lnSpc>
              <a:spcBef>
                <a:spcPts val="600"/>
              </a:spcBef>
              <a:buFont typeface="Euphemia" pitchFamily="34" charset="0"/>
              <a:buChar char="–"/>
              <a:defRPr sz="2400" b="0" i="0" kern="1200">
                <a:solidFill>
                  <a:schemeClr val="tx1"/>
                </a:solidFill>
                <a:latin typeface="Calibri Light" panose="020F0302020204030204" pitchFamily="34" charset="0"/>
                <a:ea typeface="+mn-ea"/>
                <a:cs typeface="Calibri Light" panose="020F0302020204030204" pitchFamily="34" charset="0"/>
              </a:defRPr>
            </a:lvl2pPr>
            <a:lvl3pPr marL="978408" indent="-246888" algn="l" defTabSz="914400" rtl="0" eaLnBrk="1" latinLnBrk="0" hangingPunct="1">
              <a:lnSpc>
                <a:spcPct val="100000"/>
              </a:lnSpc>
              <a:spcBef>
                <a:spcPts val="600"/>
              </a:spcBef>
              <a:buFont typeface="Euphemia"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344168" indent="-246888" algn="l" defTabSz="914400" rtl="0" eaLnBrk="1" latinLnBrk="0" hangingPunct="1">
              <a:lnSpc>
                <a:spcPct val="100000"/>
              </a:lnSpc>
              <a:spcBef>
                <a:spcPts val="600"/>
              </a:spcBef>
              <a:buFont typeface="Arial"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1709928" indent="-246888" algn="l" defTabSz="914400" rtl="0" eaLnBrk="1" latinLnBrk="0" hangingPunct="1">
              <a:lnSpc>
                <a:spcPct val="90000"/>
              </a:lnSpc>
              <a:spcBef>
                <a:spcPts val="600"/>
              </a:spcBef>
              <a:buFont typeface="Euphemia"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en-US" sz="2000" dirty="0"/>
              <a:t>Column</a:t>
            </a:r>
          </a:p>
        </p:txBody>
      </p:sp>
      <p:sp>
        <p:nvSpPr>
          <p:cNvPr id="12" name="Freeform 11">
            <a:extLst>
              <a:ext uri="{FF2B5EF4-FFF2-40B4-BE49-F238E27FC236}">
                <a16:creationId xmlns:a16="http://schemas.microsoft.com/office/drawing/2014/main" id="{5CECC780-2B04-BC45-8340-EFD187DBC21C}"/>
              </a:ext>
            </a:extLst>
          </p:cNvPr>
          <p:cNvSpPr/>
          <p:nvPr/>
        </p:nvSpPr>
        <p:spPr>
          <a:xfrm>
            <a:off x="1275062" y="1025236"/>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There are a set of tasks to be scheduled</a:t>
            </a:r>
          </a:p>
        </p:txBody>
      </p:sp>
      <p:sp>
        <p:nvSpPr>
          <p:cNvPr id="13" name="Freeform 12">
            <a:extLst>
              <a:ext uri="{FF2B5EF4-FFF2-40B4-BE49-F238E27FC236}">
                <a16:creationId xmlns:a16="http://schemas.microsoft.com/office/drawing/2014/main" id="{F98E8BD8-0B1D-7248-8C1D-A704CB144BD5}"/>
              </a:ext>
            </a:extLst>
          </p:cNvPr>
          <p:cNvSpPr/>
          <p:nvPr/>
        </p:nvSpPr>
        <p:spPr>
          <a:xfrm>
            <a:off x="1276651" y="3886200"/>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There are a set of resources to schedule the tasks</a:t>
            </a:r>
          </a:p>
        </p:txBody>
      </p:sp>
      <p:sp>
        <p:nvSpPr>
          <p:cNvPr id="14" name="Freeform 13">
            <a:extLst>
              <a:ext uri="{FF2B5EF4-FFF2-40B4-BE49-F238E27FC236}">
                <a16:creationId xmlns:a16="http://schemas.microsoft.com/office/drawing/2014/main" id="{775341D4-3A1E-154E-B498-9DAB2997280B}"/>
              </a:ext>
            </a:extLst>
          </p:cNvPr>
          <p:cNvSpPr/>
          <p:nvPr/>
        </p:nvSpPr>
        <p:spPr>
          <a:xfrm>
            <a:off x="1275063" y="2455718"/>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There are groups of resources</a:t>
            </a:r>
          </a:p>
        </p:txBody>
      </p:sp>
      <p:sp>
        <p:nvSpPr>
          <p:cNvPr id="42" name="Freeform 41">
            <a:extLst>
              <a:ext uri="{FF2B5EF4-FFF2-40B4-BE49-F238E27FC236}">
                <a16:creationId xmlns:a16="http://schemas.microsoft.com/office/drawing/2014/main" id="{BCDF3B00-8ABF-A348-A560-721EFA2C42CB}"/>
              </a:ext>
            </a:extLst>
          </p:cNvPr>
          <p:cNvSpPr/>
          <p:nvPr/>
        </p:nvSpPr>
        <p:spPr>
          <a:xfrm>
            <a:off x="1284912" y="1025236"/>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Tasks have different processing times</a:t>
            </a:r>
          </a:p>
        </p:txBody>
      </p:sp>
      <p:sp>
        <p:nvSpPr>
          <p:cNvPr id="43" name="Freeform 42">
            <a:extLst>
              <a:ext uri="{FF2B5EF4-FFF2-40B4-BE49-F238E27FC236}">
                <a16:creationId xmlns:a16="http://schemas.microsoft.com/office/drawing/2014/main" id="{FD27DB7A-5662-1240-8865-E77DBDBEB63C}"/>
              </a:ext>
            </a:extLst>
          </p:cNvPr>
          <p:cNvSpPr/>
          <p:nvPr/>
        </p:nvSpPr>
        <p:spPr>
          <a:xfrm>
            <a:off x="1284911" y="3886200"/>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Each resource has a maximum length of time that they can be actively working on tasks</a:t>
            </a:r>
          </a:p>
        </p:txBody>
      </p:sp>
      <p:sp>
        <p:nvSpPr>
          <p:cNvPr id="44" name="Freeform 43">
            <a:extLst>
              <a:ext uri="{FF2B5EF4-FFF2-40B4-BE49-F238E27FC236}">
                <a16:creationId xmlns:a16="http://schemas.microsoft.com/office/drawing/2014/main" id="{41936D1F-1E1F-A04E-9DFF-248C343AF0F5}"/>
              </a:ext>
            </a:extLst>
          </p:cNvPr>
          <p:cNvSpPr/>
          <p:nvPr/>
        </p:nvSpPr>
        <p:spPr>
          <a:xfrm>
            <a:off x="1297178" y="3886199"/>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 Resource has a specific operating cost per time unit</a:t>
            </a:r>
          </a:p>
        </p:txBody>
      </p:sp>
      <p:sp>
        <p:nvSpPr>
          <p:cNvPr id="45" name="Freeform 44">
            <a:extLst>
              <a:ext uri="{FF2B5EF4-FFF2-40B4-BE49-F238E27FC236}">
                <a16:creationId xmlns:a16="http://schemas.microsoft.com/office/drawing/2014/main" id="{48048BB4-B17D-2940-AAEE-978608EB7D58}"/>
              </a:ext>
            </a:extLst>
          </p:cNvPr>
          <p:cNvSpPr/>
          <p:nvPr/>
        </p:nvSpPr>
        <p:spPr>
          <a:xfrm>
            <a:off x="1288663" y="5316493"/>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Some tasks cannot be completed by some resources</a:t>
            </a:r>
          </a:p>
        </p:txBody>
      </p:sp>
      <p:sp>
        <p:nvSpPr>
          <p:cNvPr id="46" name="Freeform 45">
            <a:extLst>
              <a:ext uri="{FF2B5EF4-FFF2-40B4-BE49-F238E27FC236}">
                <a16:creationId xmlns:a16="http://schemas.microsoft.com/office/drawing/2014/main" id="{0BC0E386-BF7D-004D-B3DE-0176BF245A72}"/>
              </a:ext>
            </a:extLst>
          </p:cNvPr>
          <p:cNvSpPr/>
          <p:nvPr/>
        </p:nvSpPr>
        <p:spPr>
          <a:xfrm>
            <a:off x="1275061" y="2463390"/>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Each resource group has a minimum and a maximum number of tasks that they need to do in a day</a:t>
            </a:r>
          </a:p>
        </p:txBody>
      </p:sp>
      <p:sp>
        <p:nvSpPr>
          <p:cNvPr id="47" name="Straight Connector 46">
            <a:extLst>
              <a:ext uri="{FF2B5EF4-FFF2-40B4-BE49-F238E27FC236}">
                <a16:creationId xmlns:a16="http://schemas.microsoft.com/office/drawing/2014/main" id="{E6117F2C-657E-3347-9C2C-B2484C0A01C7}"/>
              </a:ext>
            </a:extLst>
          </p:cNvPr>
          <p:cNvSpPr/>
          <p:nvPr/>
        </p:nvSpPr>
        <p:spPr>
          <a:xfrm>
            <a:off x="5288908" y="5772425"/>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48" name="Freeform 47">
            <a:extLst>
              <a:ext uri="{FF2B5EF4-FFF2-40B4-BE49-F238E27FC236}">
                <a16:creationId xmlns:a16="http://schemas.microsoft.com/office/drawing/2014/main" id="{F272B60C-E14A-6546-9A68-E29C6DA55674}"/>
              </a:ext>
            </a:extLst>
          </p:cNvPr>
          <p:cNvSpPr/>
          <p:nvPr/>
        </p:nvSpPr>
        <p:spPr>
          <a:xfrm>
            <a:off x="5411167" y="5802348"/>
            <a:ext cx="6398245" cy="598452"/>
          </a:xfrm>
          <a:custGeom>
            <a:avLst/>
            <a:gdLst>
              <a:gd name="connsiteX0" fmla="*/ 0 w 6398245"/>
              <a:gd name="connsiteY0" fmla="*/ 0 h 598452"/>
              <a:gd name="connsiteX1" fmla="*/ 6398245 w 6398245"/>
              <a:gd name="connsiteY1" fmla="*/ 0 h 598452"/>
              <a:gd name="connsiteX2" fmla="*/ 6398245 w 6398245"/>
              <a:gd name="connsiteY2" fmla="*/ 598452 h 598452"/>
              <a:gd name="connsiteX3" fmla="*/ 0 w 6398245"/>
              <a:gd name="connsiteY3" fmla="*/ 598452 h 598452"/>
              <a:gd name="connsiteX4" fmla="*/ 0 w 6398245"/>
              <a:gd name="connsiteY4" fmla="*/ 0 h 598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598452">
                <a:moveTo>
                  <a:pt x="0" y="0"/>
                </a:moveTo>
                <a:lnTo>
                  <a:pt x="6398245" y="0"/>
                </a:lnTo>
                <a:lnTo>
                  <a:pt x="6398245" y="598452"/>
                </a:lnTo>
                <a:lnTo>
                  <a:pt x="0" y="598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Cost – The cost to assign a task to a resource</a:t>
            </a:r>
          </a:p>
        </p:txBody>
      </p:sp>
      <p:grpSp>
        <p:nvGrpSpPr>
          <p:cNvPr id="49" name="Group 48">
            <a:extLst>
              <a:ext uri="{FF2B5EF4-FFF2-40B4-BE49-F238E27FC236}">
                <a16:creationId xmlns:a16="http://schemas.microsoft.com/office/drawing/2014/main" id="{5A9C0AB9-FF7C-DD48-B0AA-1E4C40C0D37D}"/>
              </a:ext>
            </a:extLst>
          </p:cNvPr>
          <p:cNvGrpSpPr/>
          <p:nvPr/>
        </p:nvGrpSpPr>
        <p:grpSpPr>
          <a:xfrm>
            <a:off x="1289911" y="5331571"/>
            <a:ext cx="2316509" cy="1389905"/>
            <a:chOff x="5580905" y="3243776"/>
            <a:chExt cx="2316509" cy="1389905"/>
          </a:xfrm>
        </p:grpSpPr>
        <p:sp>
          <p:nvSpPr>
            <p:cNvPr id="50" name="Rectangle 49">
              <a:extLst>
                <a:ext uri="{FF2B5EF4-FFF2-40B4-BE49-F238E27FC236}">
                  <a16:creationId xmlns:a16="http://schemas.microsoft.com/office/drawing/2014/main" id="{0C1A0C94-EF74-9747-BA3E-E1F61FFD43DA}"/>
                </a:ext>
              </a:extLst>
            </p:cNvPr>
            <p:cNvSpPr/>
            <p:nvPr/>
          </p:nvSpPr>
          <p:spPr>
            <a:xfrm>
              <a:off x="5580905" y="3243776"/>
              <a:ext cx="2316509" cy="1389905"/>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51" name="TextBox 50">
              <a:extLst>
                <a:ext uri="{FF2B5EF4-FFF2-40B4-BE49-F238E27FC236}">
                  <a16:creationId xmlns:a16="http://schemas.microsoft.com/office/drawing/2014/main" id="{41AC4B3D-17AF-634E-A29C-E4AC43AD7C17}"/>
                </a:ext>
              </a:extLst>
            </p:cNvPr>
            <p:cNvSpPr txBox="1"/>
            <p:nvPr/>
          </p:nvSpPr>
          <p:spPr>
            <a:xfrm>
              <a:off x="5580905" y="3243776"/>
              <a:ext cx="2316509" cy="13899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 goal is to minimize the total cost of processing all the tasks</a:t>
              </a:r>
            </a:p>
          </p:txBody>
        </p:sp>
      </p:grpSp>
      <p:sp>
        <p:nvSpPr>
          <p:cNvPr id="7" name="Oval 6">
            <a:extLst>
              <a:ext uri="{FF2B5EF4-FFF2-40B4-BE49-F238E27FC236}">
                <a16:creationId xmlns:a16="http://schemas.microsoft.com/office/drawing/2014/main" id="{B82EDA64-0360-D749-8316-ABF83EC1201F}"/>
              </a:ext>
            </a:extLst>
          </p:cNvPr>
          <p:cNvSpPr/>
          <p:nvPr/>
        </p:nvSpPr>
        <p:spPr>
          <a:xfrm>
            <a:off x="4722812" y="5772425"/>
            <a:ext cx="5029200" cy="361394"/>
          </a:xfrm>
          <a:prstGeom prst="ellipse">
            <a:avLst/>
          </a:prstGeom>
          <a:noFill/>
          <a:ln>
            <a:solidFill>
              <a:srgbClr val="0072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01D30D02-805B-B44B-8409-2C8BF45E4C71}"/>
              </a:ext>
            </a:extLst>
          </p:cNvPr>
          <p:cNvCxnSpPr>
            <a:cxnSpLocks/>
          </p:cNvCxnSpPr>
          <p:nvPr/>
        </p:nvCxnSpPr>
        <p:spPr>
          <a:xfrm flipV="1">
            <a:off x="4315393" y="5963449"/>
            <a:ext cx="864857" cy="99731"/>
          </a:xfrm>
          <a:prstGeom prst="straightConnector1">
            <a:avLst/>
          </a:prstGeom>
          <a:ln w="28575">
            <a:solidFill>
              <a:srgbClr val="007257"/>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8E399BB-9F03-EA4A-9044-BC2AA4B8D232}"/>
              </a:ext>
            </a:extLst>
          </p:cNvPr>
          <p:cNvSpPr txBox="1"/>
          <p:nvPr/>
        </p:nvSpPr>
        <p:spPr>
          <a:xfrm>
            <a:off x="1344087" y="5574342"/>
            <a:ext cx="3048000" cy="1015663"/>
          </a:xfrm>
          <a:prstGeom prst="rect">
            <a:avLst/>
          </a:prstGeom>
          <a:noFill/>
        </p:spPr>
        <p:txBody>
          <a:bodyPr wrap="square" rtlCol="0">
            <a:spAutoFit/>
          </a:bodyPr>
          <a:lstStyle/>
          <a:p>
            <a:pPr algn="r"/>
            <a:r>
              <a:rPr lang="en-US" sz="2000" dirty="0">
                <a:solidFill>
                  <a:srgbClr val="007257"/>
                </a:solidFill>
              </a:rPr>
              <a:t>This is a calculated data transformation, which we’ll talk about later</a:t>
            </a:r>
          </a:p>
        </p:txBody>
      </p:sp>
    </p:spTree>
    <p:extLst>
      <p:ext uri="{BB962C8B-B14F-4D97-AF65-F5344CB8AC3E}">
        <p14:creationId xmlns:p14="http://schemas.microsoft.com/office/powerpoint/2010/main" val="66112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4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43"/>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44"/>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6"/>
                                        </p:tgtEl>
                                        <p:attrNameLst>
                                          <p:attrName>style.visibility</p:attrName>
                                        </p:attrNameLst>
                                      </p:cBhvr>
                                      <p:to>
                                        <p:strVal val="visible"/>
                                      </p:to>
                                    </p:set>
                                  </p:childTnLst>
                                </p:cTn>
                              </p:par>
                              <p:par>
                                <p:cTn id="103" presetID="1" presetClass="exit" presetSubtype="0" fill="hold" grpId="1" nodeType="withEffect">
                                  <p:stCondLst>
                                    <p:cond delay="0"/>
                                  </p:stCondLst>
                                  <p:childTnLst>
                                    <p:set>
                                      <p:cBhvr>
                                        <p:cTn id="104" dur="1" fill="hold">
                                          <p:stCondLst>
                                            <p:cond delay="0"/>
                                          </p:stCondLst>
                                        </p:cTn>
                                        <p:tgtEl>
                                          <p:spTgt spid="45"/>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3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6"/>
                                        </p:tgtEl>
                                        <p:attrNameLst>
                                          <p:attrName>style.visibility</p:attrName>
                                        </p:attrNameLst>
                                      </p:cBhvr>
                                      <p:to>
                                        <p:strVal val="visible"/>
                                      </p:to>
                                    </p:set>
                                  </p:childTnLst>
                                </p:cTn>
                              </p:par>
                              <p:par>
                                <p:cTn id="121" presetID="1" presetClass="exit" presetSubtype="0" fill="hold" grpId="1" nodeType="withEffect">
                                  <p:stCondLst>
                                    <p:cond delay="0"/>
                                  </p:stCondLst>
                                  <p:childTnLst>
                                    <p:set>
                                      <p:cBhvr>
                                        <p:cTn id="122" dur="1" fill="hold">
                                          <p:stCondLst>
                                            <p:cond delay="0"/>
                                          </p:stCondLst>
                                        </p:cTn>
                                        <p:tgtEl>
                                          <p:spTgt spid="46"/>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4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48"/>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47"/>
                                        </p:tgtEl>
                                        <p:attrNameLst>
                                          <p:attrName>style.visibility</p:attrName>
                                        </p:attrNameLst>
                                      </p:cBhvr>
                                      <p:to>
                                        <p:strVal val="visible"/>
                                      </p:to>
                                    </p:set>
                                  </p:childTnLst>
                                </p:cTn>
                              </p:par>
                              <p:par>
                                <p:cTn id="133" presetID="1" presetClass="exit" presetSubtype="0" fill="hold" nodeType="withEffect">
                                  <p:stCondLst>
                                    <p:cond delay="0"/>
                                  </p:stCondLst>
                                  <p:childTnLst>
                                    <p:set>
                                      <p:cBhvr>
                                        <p:cTn id="134" dur="1" fill="hold">
                                          <p:stCondLst>
                                            <p:cond delay="0"/>
                                          </p:stCondLst>
                                        </p:cTn>
                                        <p:tgtEl>
                                          <p:spTgt spid="49"/>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7"/>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27"/>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p:bldP spid="16" grpId="0"/>
      <p:bldP spid="18" grpId="0"/>
      <p:bldP spid="21" grpId="0"/>
      <p:bldP spid="22" grpId="0"/>
      <p:bldP spid="24" grpId="0"/>
      <p:bldP spid="26" grpId="0"/>
      <p:bldP spid="29" grpId="0"/>
      <p:bldP spid="30" grpId="0"/>
      <p:bldP spid="32" grpId="0"/>
      <p:bldP spid="34" grpId="0"/>
      <p:bldP spid="37" grpId="0"/>
      <p:bldP spid="38" grpId="0"/>
      <p:bldP spid="40" grpId="0"/>
      <p:bldP spid="11" grpId="0"/>
      <p:bldP spid="12" grpId="0" animBg="1"/>
      <p:bldP spid="12" grpId="1" animBg="1"/>
      <p:bldP spid="13" grpId="0" animBg="1"/>
      <p:bldP spid="13" grpId="1" animBg="1"/>
      <p:bldP spid="14" grpId="0" animBg="1"/>
      <p:bldP spid="14"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8" grpId="0"/>
      <p:bldP spid="7" grpId="0" animBg="1"/>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Data Documentation</a:t>
            </a:r>
          </a:p>
        </p:txBody>
      </p:sp>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217613" y="838200"/>
            <a:ext cx="838200" cy="457200"/>
          </a:xfrm>
        </p:spPr>
        <p:txBody>
          <a:bodyPr>
            <a:normAutofit lnSpcReduction="10000"/>
          </a:bodyPr>
          <a:lstStyle/>
          <a:p>
            <a:pPr marL="0" indent="0">
              <a:buNone/>
            </a:pPr>
            <a:r>
              <a:rPr lang="en-US" dirty="0"/>
              <a:t>Sets</a:t>
            </a:r>
          </a:p>
        </p:txBody>
      </p:sp>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16</a:t>
            </a:fld>
            <a:endParaRPr lang="en-US"/>
          </a:p>
        </p:txBody>
      </p:sp>
      <p:pic>
        <p:nvPicPr>
          <p:cNvPr id="9" name="Picture 8">
            <a:extLst>
              <a:ext uri="{FF2B5EF4-FFF2-40B4-BE49-F238E27FC236}">
                <a16:creationId xmlns:a16="http://schemas.microsoft.com/office/drawing/2014/main" id="{22916157-68AF-3A4B-AF86-68F293E018C4}"/>
              </a:ext>
            </a:extLst>
          </p:cNvPr>
          <p:cNvPicPr>
            <a:picLocks noChangeAspect="1"/>
          </p:cNvPicPr>
          <p:nvPr/>
        </p:nvPicPr>
        <p:blipFill>
          <a:blip r:embed="rId2"/>
          <a:srcRect/>
          <a:stretch/>
        </p:blipFill>
        <p:spPr>
          <a:xfrm>
            <a:off x="10437812" y="12560"/>
            <a:ext cx="1368832" cy="1130440"/>
          </a:xfrm>
          <a:prstGeom prst="rect">
            <a:avLst/>
          </a:prstGeom>
        </p:spPr>
      </p:pic>
      <p:grpSp>
        <p:nvGrpSpPr>
          <p:cNvPr id="14" name="Group 13">
            <a:extLst>
              <a:ext uri="{FF2B5EF4-FFF2-40B4-BE49-F238E27FC236}">
                <a16:creationId xmlns:a16="http://schemas.microsoft.com/office/drawing/2014/main" id="{FD1A4EF5-C56C-2945-A1B9-EFB8C711C097}"/>
              </a:ext>
            </a:extLst>
          </p:cNvPr>
          <p:cNvGrpSpPr/>
          <p:nvPr/>
        </p:nvGrpSpPr>
        <p:grpSpPr>
          <a:xfrm>
            <a:off x="1598612" y="1052753"/>
            <a:ext cx="9448799" cy="5189939"/>
            <a:chOff x="2055813" y="1052753"/>
            <a:chExt cx="8125883" cy="5189939"/>
          </a:xfrm>
        </p:grpSpPr>
        <p:sp>
          <p:nvSpPr>
            <p:cNvPr id="15" name="Freeform 14">
              <a:extLst>
                <a:ext uri="{FF2B5EF4-FFF2-40B4-BE49-F238E27FC236}">
                  <a16:creationId xmlns:a16="http://schemas.microsoft.com/office/drawing/2014/main" id="{F85D5EB0-BD1C-C942-9370-B1481113B028}"/>
                </a:ext>
              </a:extLst>
            </p:cNvPr>
            <p:cNvSpPr/>
            <p:nvPr/>
          </p:nvSpPr>
          <p:spPr>
            <a:xfrm>
              <a:off x="2055813" y="1259393"/>
              <a:ext cx="8125883" cy="595350"/>
            </a:xfrm>
            <a:custGeom>
              <a:avLst/>
              <a:gdLst>
                <a:gd name="connsiteX0" fmla="*/ 0 w 8125883"/>
                <a:gd name="connsiteY0" fmla="*/ 0 h 595350"/>
                <a:gd name="connsiteX1" fmla="*/ 8125883 w 8125883"/>
                <a:gd name="connsiteY1" fmla="*/ 0 h 595350"/>
                <a:gd name="connsiteX2" fmla="*/ 8125883 w 8125883"/>
                <a:gd name="connsiteY2" fmla="*/ 595350 h 595350"/>
                <a:gd name="connsiteX3" fmla="*/ 0 w 8125883"/>
                <a:gd name="connsiteY3" fmla="*/ 595350 h 595350"/>
                <a:gd name="connsiteX4" fmla="*/ 0 w 8125883"/>
                <a:gd name="connsiteY4" fmla="*/ 0 h 59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5883" h="595350">
                  <a:moveTo>
                    <a:pt x="0" y="0"/>
                  </a:moveTo>
                  <a:lnTo>
                    <a:pt x="8125883" y="0"/>
                  </a:lnTo>
                  <a:lnTo>
                    <a:pt x="8125883" y="595350"/>
                  </a:lnTo>
                  <a:lnTo>
                    <a:pt x="0" y="59535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659" tIns="291592" rIns="630659" bIns="99568" numCol="1" spcCol="1270" anchor="t" anchorCtr="0">
              <a:noAutofit/>
            </a:bodyPr>
            <a:lstStyle/>
            <a:p>
              <a:pPr marL="114300" lvl="1" indent="-114300" algn="l" defTabSz="622300">
                <a:lnSpc>
                  <a:spcPct val="90000"/>
                </a:lnSpc>
                <a:spcBef>
                  <a:spcPct val="0"/>
                </a:spcBef>
                <a:spcAft>
                  <a:spcPct val="15000"/>
                </a:spcAft>
                <a:buChar char="•"/>
              </a:pPr>
              <a:r>
                <a:rPr lang="en-US" sz="2000" b="1" kern="1200" dirty="0"/>
                <a:t>Tasks</a:t>
              </a:r>
              <a:r>
                <a:rPr lang="en-US" sz="2000" kern="1200" dirty="0"/>
                <a:t> table,</a:t>
              </a:r>
              <a:r>
                <a:rPr lang="en-US" sz="2000" b="1" kern="1200" dirty="0"/>
                <a:t> Task</a:t>
              </a:r>
              <a:r>
                <a:rPr lang="en-US" sz="2000" kern="1200" dirty="0"/>
                <a:t> column</a:t>
              </a:r>
            </a:p>
          </p:txBody>
        </p:sp>
        <mc:AlternateContent xmlns:mc="http://schemas.openxmlformats.org/markup-compatibility/2006" xmlns:a14="http://schemas.microsoft.com/office/drawing/2010/main">
          <mc:Choice Requires="a14">
            <p:sp>
              <p:nvSpPr>
                <p:cNvPr id="16" name="Freeform 15">
                  <a:extLst>
                    <a:ext uri="{FF2B5EF4-FFF2-40B4-BE49-F238E27FC236}">
                      <a16:creationId xmlns:a16="http://schemas.microsoft.com/office/drawing/2014/main" id="{C7C94105-9046-8148-A306-1D9C42E06F2D}"/>
                    </a:ext>
                  </a:extLst>
                </p:cNvPr>
                <p:cNvSpPr/>
                <p:nvPr/>
              </p:nvSpPr>
              <p:spPr>
                <a:xfrm>
                  <a:off x="2462105" y="1052753"/>
                  <a:ext cx="7129810"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5172" tIns="20175" rIns="235172" bIns="20175" numCol="1" spcCol="1270" anchor="ctr" anchorCtr="0">
                  <a:noAutofit/>
                </a:bodyPr>
                <a:lstStyle/>
                <a:p>
                  <a:pPr marL="0" lvl="0" indent="0" algn="l" defTabSz="622300">
                    <a:lnSpc>
                      <a:spcPct val="90000"/>
                    </a:lnSpc>
                    <a:spcBef>
                      <a:spcPct val="0"/>
                    </a:spcBef>
                    <a:spcAft>
                      <a:spcPct val="35000"/>
                    </a:spcAft>
                    <a:buNone/>
                  </a:pPr>
                  <a:r>
                    <a:rPr lang="en-US" sz="2400" kern="1200" dirty="0"/>
                    <a:t>Let </a:t>
                  </a:r>
                  <a14:m>
                    <m:oMath xmlns:m="http://schemas.openxmlformats.org/officeDocument/2006/math">
                      <m:r>
                        <a:rPr lang="en-US" sz="2400" i="1" kern="1200">
                          <a:latin typeface="Cambria Math" panose="02040503050406030204" pitchFamily="18" charset="0"/>
                        </a:rPr>
                        <m:t>𝒯</m:t>
                      </m:r>
                    </m:oMath>
                  </a14:m>
                  <a:r>
                    <a:rPr lang="en-US" sz="2400" kern="1200" dirty="0"/>
                    <a:t> be the set of tasks that need to be completed.</a:t>
                  </a:r>
                </a:p>
              </p:txBody>
            </p:sp>
          </mc:Choice>
          <mc:Fallback xmlns="">
            <p:sp>
              <p:nvSpPr>
                <p:cNvPr id="16" name="Freeform 15">
                  <a:extLst>
                    <a:ext uri="{FF2B5EF4-FFF2-40B4-BE49-F238E27FC236}">
                      <a16:creationId xmlns:a16="http://schemas.microsoft.com/office/drawing/2014/main" id="{C7C94105-9046-8148-A306-1D9C42E06F2D}"/>
                    </a:ext>
                  </a:extLst>
                </p:cNvPr>
                <p:cNvSpPr>
                  <a:spLocks noRot="1" noChangeAspect="1" noMove="1" noResize="1" noEditPoints="1" noAdjustHandles="1" noChangeArrowheads="1" noChangeShapeType="1" noTextEdit="1"/>
                </p:cNvSpPr>
                <p:nvPr/>
              </p:nvSpPr>
              <p:spPr>
                <a:xfrm>
                  <a:off x="2462105" y="1052753"/>
                  <a:ext cx="7129810"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a:blipFill>
                  <a:blip r:embed="rId3"/>
                  <a:stretch>
                    <a:fillRect t="-17647" b="-32353"/>
                  </a:stretch>
                </a:blipFill>
              </p:spPr>
              <p:txBody>
                <a:bodyPr/>
                <a:lstStyle/>
                <a:p>
                  <a:r>
                    <a:rPr lang="en-US">
                      <a:noFill/>
                    </a:rPr>
                    <a:t> </a:t>
                  </a:r>
                </a:p>
              </p:txBody>
            </p:sp>
          </mc:Fallback>
        </mc:AlternateContent>
        <p:sp>
          <p:nvSpPr>
            <p:cNvPr id="17" name="Freeform 16">
              <a:extLst>
                <a:ext uri="{FF2B5EF4-FFF2-40B4-BE49-F238E27FC236}">
                  <a16:creationId xmlns:a16="http://schemas.microsoft.com/office/drawing/2014/main" id="{690F5F01-31CA-414A-8C84-2EA686235F33}"/>
                </a:ext>
              </a:extLst>
            </p:cNvPr>
            <p:cNvSpPr/>
            <p:nvPr/>
          </p:nvSpPr>
          <p:spPr>
            <a:xfrm>
              <a:off x="2055813" y="2136983"/>
              <a:ext cx="8125883" cy="595350"/>
            </a:xfrm>
            <a:custGeom>
              <a:avLst/>
              <a:gdLst>
                <a:gd name="connsiteX0" fmla="*/ 0 w 8125883"/>
                <a:gd name="connsiteY0" fmla="*/ 0 h 595350"/>
                <a:gd name="connsiteX1" fmla="*/ 8125883 w 8125883"/>
                <a:gd name="connsiteY1" fmla="*/ 0 h 595350"/>
                <a:gd name="connsiteX2" fmla="*/ 8125883 w 8125883"/>
                <a:gd name="connsiteY2" fmla="*/ 595350 h 595350"/>
                <a:gd name="connsiteX3" fmla="*/ 0 w 8125883"/>
                <a:gd name="connsiteY3" fmla="*/ 595350 h 595350"/>
                <a:gd name="connsiteX4" fmla="*/ 0 w 8125883"/>
                <a:gd name="connsiteY4" fmla="*/ 0 h 59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5883" h="595350">
                  <a:moveTo>
                    <a:pt x="0" y="0"/>
                  </a:moveTo>
                  <a:lnTo>
                    <a:pt x="8125883" y="0"/>
                  </a:lnTo>
                  <a:lnTo>
                    <a:pt x="8125883" y="595350"/>
                  </a:lnTo>
                  <a:lnTo>
                    <a:pt x="0" y="59535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659" tIns="291592" rIns="630659" bIns="99568" numCol="1" spcCol="1270" anchor="t" anchorCtr="0">
              <a:noAutofit/>
            </a:bodyPr>
            <a:lstStyle/>
            <a:p>
              <a:pPr marL="114300" lvl="1" indent="-114300" algn="l" defTabSz="622300">
                <a:lnSpc>
                  <a:spcPct val="90000"/>
                </a:lnSpc>
                <a:spcBef>
                  <a:spcPct val="0"/>
                </a:spcBef>
                <a:spcAft>
                  <a:spcPct val="15000"/>
                </a:spcAft>
                <a:buChar char="•"/>
              </a:pPr>
              <a:r>
                <a:rPr lang="en-US" sz="2000" b="1" kern="1200"/>
                <a:t>ResourceGroups</a:t>
              </a:r>
              <a:r>
                <a:rPr lang="en-US" sz="2000" kern="1200"/>
                <a:t> table, </a:t>
              </a:r>
              <a:r>
                <a:rPr lang="en-US" sz="2000" b="1" kern="1200"/>
                <a:t>ResourceGroup</a:t>
              </a:r>
              <a:r>
                <a:rPr lang="en-US" sz="2000" kern="1200"/>
                <a:t> column</a:t>
              </a:r>
              <a:endParaRPr lang="en-US" sz="2000" kern="1200" dirty="0"/>
            </a:p>
          </p:txBody>
        </p:sp>
        <mc:AlternateContent xmlns:mc="http://schemas.openxmlformats.org/markup-compatibility/2006" xmlns:a14="http://schemas.microsoft.com/office/drawing/2010/main">
          <mc:Choice Requires="a14">
            <p:sp>
              <p:nvSpPr>
                <p:cNvPr id="18" name="Freeform 17">
                  <a:extLst>
                    <a:ext uri="{FF2B5EF4-FFF2-40B4-BE49-F238E27FC236}">
                      <a16:creationId xmlns:a16="http://schemas.microsoft.com/office/drawing/2014/main" id="{2BFE2DB6-2245-6941-9A1F-5B03B83501F9}"/>
                    </a:ext>
                  </a:extLst>
                </p:cNvPr>
                <p:cNvSpPr/>
                <p:nvPr/>
              </p:nvSpPr>
              <p:spPr>
                <a:xfrm>
                  <a:off x="2462107" y="193034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5172" tIns="20175" rIns="235172" bIns="20175" numCol="1" spcCol="1270" anchor="ctr" anchorCtr="0">
                  <a:noAutofit/>
                </a:bodyPr>
                <a:lstStyle/>
                <a:p>
                  <a:pPr marL="0" lvl="0" indent="0" algn="l" defTabSz="622300">
                    <a:lnSpc>
                      <a:spcPct val="90000"/>
                    </a:lnSpc>
                    <a:spcBef>
                      <a:spcPct val="0"/>
                    </a:spcBef>
                    <a:spcAft>
                      <a:spcPct val="35000"/>
                    </a:spcAft>
                    <a:buNone/>
                  </a:pPr>
                  <a:r>
                    <a:rPr lang="en-US" sz="2400" kern="1200" dirty="0"/>
                    <a:t>Let </a:t>
                  </a:r>
                  <a14:m>
                    <m:oMath xmlns:m="http://schemas.openxmlformats.org/officeDocument/2006/math">
                      <m:r>
                        <a:rPr lang="en-US" sz="2400" i="1" kern="1200">
                          <a:latin typeface="Cambria Math" panose="02040503050406030204" pitchFamily="18" charset="0"/>
                        </a:rPr>
                        <m:t>𝒢</m:t>
                      </m:r>
                    </m:oMath>
                  </a14:m>
                  <a:r>
                    <a:rPr lang="en-US" sz="2400" kern="1200" dirty="0"/>
                    <a:t> be the set of resource groups.</a:t>
                  </a:r>
                </a:p>
              </p:txBody>
            </p:sp>
          </mc:Choice>
          <mc:Fallback xmlns="">
            <p:sp>
              <p:nvSpPr>
                <p:cNvPr id="18" name="Freeform 17">
                  <a:extLst>
                    <a:ext uri="{FF2B5EF4-FFF2-40B4-BE49-F238E27FC236}">
                      <a16:creationId xmlns:a16="http://schemas.microsoft.com/office/drawing/2014/main" id="{2BFE2DB6-2245-6941-9A1F-5B03B83501F9}"/>
                    </a:ext>
                  </a:extLst>
                </p:cNvPr>
                <p:cNvSpPr>
                  <a:spLocks noRot="1" noChangeAspect="1" noMove="1" noResize="1" noEditPoints="1" noAdjustHandles="1" noChangeArrowheads="1" noChangeShapeType="1" noTextEdit="1"/>
                </p:cNvSpPr>
                <p:nvPr/>
              </p:nvSpPr>
              <p:spPr>
                <a:xfrm>
                  <a:off x="2462107" y="193034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a:blipFill>
                  <a:blip r:embed="rId4"/>
                  <a:stretch>
                    <a:fillRect t="-17647" b="-32353"/>
                  </a:stretch>
                </a:blipFill>
              </p:spPr>
              <p:txBody>
                <a:bodyPr/>
                <a:lstStyle/>
                <a:p>
                  <a:r>
                    <a:rPr lang="en-US">
                      <a:noFill/>
                    </a:rPr>
                    <a:t> </a:t>
                  </a:r>
                </a:p>
              </p:txBody>
            </p:sp>
          </mc:Fallback>
        </mc:AlternateContent>
        <p:sp>
          <p:nvSpPr>
            <p:cNvPr id="19" name="Freeform 18">
              <a:extLst>
                <a:ext uri="{FF2B5EF4-FFF2-40B4-BE49-F238E27FC236}">
                  <a16:creationId xmlns:a16="http://schemas.microsoft.com/office/drawing/2014/main" id="{49D9F4DA-D77F-A344-BFFC-1D570C8903DF}"/>
                </a:ext>
              </a:extLst>
            </p:cNvPr>
            <p:cNvSpPr/>
            <p:nvPr/>
          </p:nvSpPr>
          <p:spPr>
            <a:xfrm>
              <a:off x="2055813" y="3014573"/>
              <a:ext cx="8125883" cy="595350"/>
            </a:xfrm>
            <a:custGeom>
              <a:avLst/>
              <a:gdLst>
                <a:gd name="connsiteX0" fmla="*/ 0 w 8125883"/>
                <a:gd name="connsiteY0" fmla="*/ 0 h 595350"/>
                <a:gd name="connsiteX1" fmla="*/ 8125883 w 8125883"/>
                <a:gd name="connsiteY1" fmla="*/ 0 h 595350"/>
                <a:gd name="connsiteX2" fmla="*/ 8125883 w 8125883"/>
                <a:gd name="connsiteY2" fmla="*/ 595350 h 595350"/>
                <a:gd name="connsiteX3" fmla="*/ 0 w 8125883"/>
                <a:gd name="connsiteY3" fmla="*/ 595350 h 595350"/>
                <a:gd name="connsiteX4" fmla="*/ 0 w 8125883"/>
                <a:gd name="connsiteY4" fmla="*/ 0 h 59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5883" h="595350">
                  <a:moveTo>
                    <a:pt x="0" y="0"/>
                  </a:moveTo>
                  <a:lnTo>
                    <a:pt x="8125883" y="0"/>
                  </a:lnTo>
                  <a:lnTo>
                    <a:pt x="8125883" y="595350"/>
                  </a:lnTo>
                  <a:lnTo>
                    <a:pt x="0" y="59535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659" tIns="291592" rIns="630659" bIns="99568" numCol="1" spcCol="1270" anchor="t" anchorCtr="0">
              <a:noAutofit/>
            </a:bodyPr>
            <a:lstStyle/>
            <a:p>
              <a:pPr marL="114300" lvl="1" indent="-114300" algn="l" defTabSz="622300">
                <a:lnSpc>
                  <a:spcPct val="90000"/>
                </a:lnSpc>
                <a:spcBef>
                  <a:spcPct val="0"/>
                </a:spcBef>
                <a:spcAft>
                  <a:spcPct val="15000"/>
                </a:spcAft>
                <a:buChar char="•"/>
              </a:pPr>
              <a:r>
                <a:rPr lang="en-US" sz="2000" b="1" kern="1200"/>
                <a:t>Resource</a:t>
              </a:r>
              <a:r>
                <a:rPr lang="en-US" sz="2000" kern="1200"/>
                <a:t> table, </a:t>
              </a:r>
              <a:r>
                <a:rPr lang="en-US" sz="2000" b="1" kern="1200"/>
                <a:t>Resource</a:t>
              </a:r>
              <a:r>
                <a:rPr lang="en-US" sz="2000" kern="1200"/>
                <a:t> column</a:t>
              </a:r>
              <a:endParaRPr lang="en-US" sz="2000" kern="1200" dirty="0"/>
            </a:p>
          </p:txBody>
        </p:sp>
        <mc:AlternateContent xmlns:mc="http://schemas.openxmlformats.org/markup-compatibility/2006" xmlns:a14="http://schemas.microsoft.com/office/drawing/2010/main">
          <mc:Choice Requires="a14">
            <p:sp>
              <p:nvSpPr>
                <p:cNvPr id="20" name="Freeform 19">
                  <a:extLst>
                    <a:ext uri="{FF2B5EF4-FFF2-40B4-BE49-F238E27FC236}">
                      <a16:creationId xmlns:a16="http://schemas.microsoft.com/office/drawing/2014/main" id="{0F8E5448-3787-B344-807E-66C1FF7C2B4A}"/>
                    </a:ext>
                  </a:extLst>
                </p:cNvPr>
                <p:cNvSpPr/>
                <p:nvPr/>
              </p:nvSpPr>
              <p:spPr>
                <a:xfrm>
                  <a:off x="2462107" y="280793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5172" tIns="20175" rIns="235172" bIns="20175" numCol="1" spcCol="1270" anchor="ctr" anchorCtr="0">
                  <a:noAutofit/>
                </a:bodyPr>
                <a:lstStyle/>
                <a:p>
                  <a:pPr marL="0" lvl="0" indent="0" algn="l" defTabSz="622300">
                    <a:lnSpc>
                      <a:spcPct val="90000"/>
                    </a:lnSpc>
                    <a:spcBef>
                      <a:spcPct val="0"/>
                    </a:spcBef>
                    <a:spcAft>
                      <a:spcPct val="35000"/>
                    </a:spcAft>
                    <a:buNone/>
                  </a:pPr>
                  <a:r>
                    <a:rPr lang="en-US" sz="2400" kern="1200" dirty="0"/>
                    <a:t>Let </a:t>
                  </a:r>
                  <a14:m>
                    <m:oMath xmlns:m="http://schemas.openxmlformats.org/officeDocument/2006/math">
                      <m:r>
                        <a:rPr lang="en-US" sz="2400" i="1" kern="1200">
                          <a:latin typeface="Cambria Math" panose="02040503050406030204" pitchFamily="18" charset="0"/>
                        </a:rPr>
                        <m:t>ℛ</m:t>
                      </m:r>
                    </m:oMath>
                  </a14:m>
                  <a:r>
                    <a:rPr lang="en-US" sz="2400" kern="1200" dirty="0"/>
                    <a:t> be the set of resources that can complete the tasks.</a:t>
                  </a:r>
                </a:p>
              </p:txBody>
            </p:sp>
          </mc:Choice>
          <mc:Fallback xmlns="">
            <p:sp>
              <p:nvSpPr>
                <p:cNvPr id="20" name="Freeform 19">
                  <a:extLst>
                    <a:ext uri="{FF2B5EF4-FFF2-40B4-BE49-F238E27FC236}">
                      <a16:creationId xmlns:a16="http://schemas.microsoft.com/office/drawing/2014/main" id="{0F8E5448-3787-B344-807E-66C1FF7C2B4A}"/>
                    </a:ext>
                  </a:extLst>
                </p:cNvPr>
                <p:cNvSpPr>
                  <a:spLocks noRot="1" noChangeAspect="1" noMove="1" noResize="1" noEditPoints="1" noAdjustHandles="1" noChangeArrowheads="1" noChangeShapeType="1" noTextEdit="1"/>
                </p:cNvSpPr>
                <p:nvPr/>
              </p:nvSpPr>
              <p:spPr>
                <a:xfrm>
                  <a:off x="2462107" y="280793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a:blipFill>
                  <a:blip r:embed="rId5"/>
                  <a:stretch>
                    <a:fillRect t="-14706" b="-32353"/>
                  </a:stretch>
                </a:blipFill>
              </p:spPr>
              <p:txBody>
                <a:bodyPr/>
                <a:lstStyle/>
                <a:p>
                  <a:r>
                    <a:rPr lang="en-US">
                      <a:noFill/>
                    </a:rPr>
                    <a:t> </a:t>
                  </a:r>
                </a:p>
              </p:txBody>
            </p:sp>
          </mc:Fallback>
        </mc:AlternateContent>
        <p:sp>
          <p:nvSpPr>
            <p:cNvPr id="21" name="Freeform 20">
              <a:extLst>
                <a:ext uri="{FF2B5EF4-FFF2-40B4-BE49-F238E27FC236}">
                  <a16:creationId xmlns:a16="http://schemas.microsoft.com/office/drawing/2014/main" id="{EAE50F0E-ED59-0041-88DC-37DDC0DE7309}"/>
                </a:ext>
              </a:extLst>
            </p:cNvPr>
            <p:cNvSpPr/>
            <p:nvPr/>
          </p:nvSpPr>
          <p:spPr>
            <a:xfrm>
              <a:off x="2055813" y="3892163"/>
              <a:ext cx="8125883" cy="595350"/>
            </a:xfrm>
            <a:custGeom>
              <a:avLst/>
              <a:gdLst>
                <a:gd name="connsiteX0" fmla="*/ 0 w 8125883"/>
                <a:gd name="connsiteY0" fmla="*/ 0 h 595350"/>
                <a:gd name="connsiteX1" fmla="*/ 8125883 w 8125883"/>
                <a:gd name="connsiteY1" fmla="*/ 0 h 595350"/>
                <a:gd name="connsiteX2" fmla="*/ 8125883 w 8125883"/>
                <a:gd name="connsiteY2" fmla="*/ 595350 h 595350"/>
                <a:gd name="connsiteX3" fmla="*/ 0 w 8125883"/>
                <a:gd name="connsiteY3" fmla="*/ 595350 h 595350"/>
                <a:gd name="connsiteX4" fmla="*/ 0 w 8125883"/>
                <a:gd name="connsiteY4" fmla="*/ 0 h 59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5883" h="595350">
                  <a:moveTo>
                    <a:pt x="0" y="0"/>
                  </a:moveTo>
                  <a:lnTo>
                    <a:pt x="8125883" y="0"/>
                  </a:lnTo>
                  <a:lnTo>
                    <a:pt x="8125883" y="595350"/>
                  </a:lnTo>
                  <a:lnTo>
                    <a:pt x="0" y="59535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659" tIns="291592" rIns="630659" bIns="99568" numCol="1" spcCol="1270" anchor="t" anchorCtr="0">
              <a:noAutofit/>
            </a:bodyPr>
            <a:lstStyle/>
            <a:p>
              <a:pPr marL="114300" lvl="1" indent="-114300" algn="l" defTabSz="622300">
                <a:lnSpc>
                  <a:spcPct val="90000"/>
                </a:lnSpc>
                <a:spcBef>
                  <a:spcPct val="0"/>
                </a:spcBef>
                <a:spcAft>
                  <a:spcPct val="15000"/>
                </a:spcAft>
                <a:buChar char="•"/>
              </a:pPr>
              <a:r>
                <a:rPr lang="en-US" sz="2000" kern="1200"/>
                <a:t>All values of the </a:t>
              </a:r>
              <a:r>
                <a:rPr lang="en-US" sz="2000" b="1" kern="1200"/>
                <a:t>Task</a:t>
              </a:r>
              <a:r>
                <a:rPr lang="en-US" sz="2000" kern="1200"/>
                <a:t> column in the </a:t>
              </a:r>
              <a:r>
                <a:rPr lang="en-US" sz="2000" b="1" kern="1200"/>
                <a:t>TaskResource</a:t>
              </a:r>
              <a:r>
                <a:rPr lang="en-US" sz="2000" kern="1200"/>
                <a:t> table that have Resource </a:t>
              </a:r>
              <a:r>
                <a:rPr lang="en-US" sz="2000" i="1" kern="1200">
                  <a:ea typeface="Cambria Math" panose="02040503050406030204" pitchFamily="18" charset="0"/>
                </a:rPr>
                <a:t>r</a:t>
              </a:r>
              <a:endParaRPr lang="en-US" sz="2000" i="1" kern="1200" dirty="0">
                <a:ea typeface="Cambria Math" panose="02040503050406030204" pitchFamily="18" charset="0"/>
              </a:endParaRPr>
            </a:p>
          </p:txBody>
        </p:sp>
        <mc:AlternateContent xmlns:mc="http://schemas.openxmlformats.org/markup-compatibility/2006" xmlns:a14="http://schemas.microsoft.com/office/drawing/2010/main">
          <mc:Choice Requires="a14">
            <p:sp>
              <p:nvSpPr>
                <p:cNvPr id="22" name="Freeform 21">
                  <a:extLst>
                    <a:ext uri="{FF2B5EF4-FFF2-40B4-BE49-F238E27FC236}">
                      <a16:creationId xmlns:a16="http://schemas.microsoft.com/office/drawing/2014/main" id="{B0655A17-D1EA-DF4F-95FF-DE523A733D5F}"/>
                    </a:ext>
                  </a:extLst>
                </p:cNvPr>
                <p:cNvSpPr/>
                <p:nvPr/>
              </p:nvSpPr>
              <p:spPr>
                <a:xfrm>
                  <a:off x="2462107" y="368552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5172" tIns="20175" rIns="235172" bIns="20175" numCol="1" spcCol="1270" anchor="ctr" anchorCtr="0">
                  <a:noAutofit/>
                </a:bodyPr>
                <a:lstStyle/>
                <a:p>
                  <a:pPr marL="0" lvl="0" indent="0" algn="l" defTabSz="622300">
                    <a:lnSpc>
                      <a:spcPct val="90000"/>
                    </a:lnSpc>
                    <a:spcBef>
                      <a:spcPct val="0"/>
                    </a:spcBef>
                    <a:spcAft>
                      <a:spcPct val="35000"/>
                    </a:spcAft>
                    <a:buNone/>
                  </a:pPr>
                  <a:r>
                    <a:rPr lang="en-US" sz="2400" kern="1200" dirty="0"/>
                    <a:t>Let </a:t>
                  </a:r>
                  <a14:m>
                    <m:oMath xmlns:m="http://schemas.openxmlformats.org/officeDocument/2006/math">
                      <m:sSub>
                        <m:sSubPr>
                          <m:ctrlPr>
                            <a:rPr lang="en-US" sz="2400" i="1" kern="1200">
                              <a:latin typeface="Cambria Math" panose="02040503050406030204" pitchFamily="18" charset="0"/>
                            </a:rPr>
                          </m:ctrlPr>
                        </m:sSubPr>
                        <m:e>
                          <m:r>
                            <a:rPr lang="en-US" sz="2400" i="1" kern="1200">
                              <a:latin typeface="Cambria Math" panose="02040503050406030204" pitchFamily="18" charset="0"/>
                            </a:rPr>
                            <m:t>𝒬</m:t>
                          </m:r>
                        </m:e>
                        <m:sub>
                          <m:r>
                            <a:rPr lang="en-US" sz="2400" i="1" kern="1200">
                              <a:latin typeface="Cambria Math" panose="02040503050406030204" pitchFamily="18" charset="0"/>
                            </a:rPr>
                            <m:t>𝑟</m:t>
                          </m:r>
                        </m:sub>
                      </m:sSub>
                    </m:oMath>
                  </a14:m>
                  <a:r>
                    <a:rPr lang="en-US" sz="2400" kern="1200" dirty="0"/>
                    <a:t> be the set of tasks that resource </a:t>
                  </a:r>
                  <a14:m>
                    <m:oMath xmlns:m="http://schemas.openxmlformats.org/officeDocument/2006/math">
                      <m:r>
                        <a:rPr lang="en-US" sz="2400" i="1" kern="1200">
                          <a:latin typeface="Cambria Math" panose="02040503050406030204" pitchFamily="18" charset="0"/>
                        </a:rPr>
                        <m:t>𝑟</m:t>
                      </m:r>
                      <m:r>
                        <a:rPr lang="en-US" sz="2400" i="1" kern="1200">
                          <a:latin typeface="Cambria Math" panose="02040503050406030204" pitchFamily="18" charset="0"/>
                        </a:rPr>
                        <m:t>∈</m:t>
                      </m:r>
                      <m:r>
                        <a:rPr lang="en-US" sz="2400" i="1" kern="1200">
                          <a:latin typeface="Cambria Math" panose="02040503050406030204" pitchFamily="18" charset="0"/>
                        </a:rPr>
                        <m:t>ℛ</m:t>
                      </m:r>
                    </m:oMath>
                  </a14:m>
                  <a:r>
                    <a:rPr lang="en-US" sz="2400" kern="1200" dirty="0"/>
                    <a:t> can perform.</a:t>
                  </a:r>
                </a:p>
              </p:txBody>
            </p:sp>
          </mc:Choice>
          <mc:Fallback xmlns="">
            <p:sp>
              <p:nvSpPr>
                <p:cNvPr id="22" name="Freeform 21">
                  <a:extLst>
                    <a:ext uri="{FF2B5EF4-FFF2-40B4-BE49-F238E27FC236}">
                      <a16:creationId xmlns:a16="http://schemas.microsoft.com/office/drawing/2014/main" id="{B0655A17-D1EA-DF4F-95FF-DE523A733D5F}"/>
                    </a:ext>
                  </a:extLst>
                </p:cNvPr>
                <p:cNvSpPr>
                  <a:spLocks noRot="1" noChangeAspect="1" noMove="1" noResize="1" noEditPoints="1" noAdjustHandles="1" noChangeArrowheads="1" noChangeShapeType="1" noTextEdit="1"/>
                </p:cNvSpPr>
                <p:nvPr/>
              </p:nvSpPr>
              <p:spPr>
                <a:xfrm>
                  <a:off x="2462107" y="368552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a:blipFill>
                  <a:blip r:embed="rId6"/>
                  <a:stretch>
                    <a:fillRect t="-14286" b="-31429"/>
                  </a:stretch>
                </a:blipFill>
              </p:spPr>
              <p:txBody>
                <a:bodyPr/>
                <a:lstStyle/>
                <a:p>
                  <a:r>
                    <a:rPr lang="en-US">
                      <a:noFill/>
                    </a:rPr>
                    <a:t> </a:t>
                  </a:r>
                </a:p>
              </p:txBody>
            </p:sp>
          </mc:Fallback>
        </mc:AlternateContent>
        <p:sp>
          <p:nvSpPr>
            <p:cNvPr id="23" name="Freeform 22">
              <a:extLst>
                <a:ext uri="{FF2B5EF4-FFF2-40B4-BE49-F238E27FC236}">
                  <a16:creationId xmlns:a16="http://schemas.microsoft.com/office/drawing/2014/main" id="{4D72296A-6788-0A4F-92E2-CEE80B82730E}"/>
                </a:ext>
              </a:extLst>
            </p:cNvPr>
            <p:cNvSpPr/>
            <p:nvPr/>
          </p:nvSpPr>
          <p:spPr>
            <a:xfrm>
              <a:off x="2055813" y="4769753"/>
              <a:ext cx="8125883" cy="595350"/>
            </a:xfrm>
            <a:custGeom>
              <a:avLst/>
              <a:gdLst>
                <a:gd name="connsiteX0" fmla="*/ 0 w 8125883"/>
                <a:gd name="connsiteY0" fmla="*/ 0 h 595350"/>
                <a:gd name="connsiteX1" fmla="*/ 8125883 w 8125883"/>
                <a:gd name="connsiteY1" fmla="*/ 0 h 595350"/>
                <a:gd name="connsiteX2" fmla="*/ 8125883 w 8125883"/>
                <a:gd name="connsiteY2" fmla="*/ 595350 h 595350"/>
                <a:gd name="connsiteX3" fmla="*/ 0 w 8125883"/>
                <a:gd name="connsiteY3" fmla="*/ 595350 h 595350"/>
                <a:gd name="connsiteX4" fmla="*/ 0 w 8125883"/>
                <a:gd name="connsiteY4" fmla="*/ 0 h 59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5883" h="595350">
                  <a:moveTo>
                    <a:pt x="0" y="0"/>
                  </a:moveTo>
                  <a:lnTo>
                    <a:pt x="8125883" y="0"/>
                  </a:lnTo>
                  <a:lnTo>
                    <a:pt x="8125883" y="595350"/>
                  </a:lnTo>
                  <a:lnTo>
                    <a:pt x="0" y="59535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659" tIns="291592" rIns="630659" bIns="99568" numCol="1" spcCol="1270" anchor="t" anchorCtr="0">
              <a:noAutofit/>
            </a:bodyPr>
            <a:lstStyle/>
            <a:p>
              <a:pPr marL="114300" lvl="1" indent="-114300" algn="l" defTabSz="622300">
                <a:lnSpc>
                  <a:spcPct val="90000"/>
                </a:lnSpc>
                <a:spcBef>
                  <a:spcPct val="0"/>
                </a:spcBef>
                <a:spcAft>
                  <a:spcPct val="15000"/>
                </a:spcAft>
                <a:buChar char="•"/>
              </a:pPr>
              <a:r>
                <a:rPr lang="en-US" sz="2000" kern="1200"/>
                <a:t>All values of the </a:t>
              </a:r>
              <a:r>
                <a:rPr lang="en-US" sz="2000" b="1" kern="1200"/>
                <a:t>Resource</a:t>
              </a:r>
              <a:r>
                <a:rPr lang="en-US" sz="2000" kern="1200"/>
                <a:t> column in the </a:t>
              </a:r>
              <a:r>
                <a:rPr lang="en-US" sz="2000" b="1" kern="1200"/>
                <a:t>TaskResource</a:t>
              </a:r>
              <a:r>
                <a:rPr lang="en-US" sz="2000" kern="1200"/>
                <a:t> table that have Task </a:t>
              </a:r>
              <a:r>
                <a:rPr lang="en-US" sz="2000" i="1" kern="1200">
                  <a:ea typeface="Cambria Math" panose="02040503050406030204" pitchFamily="18" charset="0"/>
                </a:rPr>
                <a:t>t</a:t>
              </a:r>
              <a:endParaRPr lang="en-US" sz="2000" i="1" kern="1200" dirty="0">
                <a:ea typeface="Cambria Math" panose="02040503050406030204" pitchFamily="18" charset="0"/>
              </a:endParaRPr>
            </a:p>
          </p:txBody>
        </p:sp>
        <mc:AlternateContent xmlns:mc="http://schemas.openxmlformats.org/markup-compatibility/2006" xmlns:a14="http://schemas.microsoft.com/office/drawing/2010/main">
          <mc:Choice Requires="a14">
            <p:sp>
              <p:nvSpPr>
                <p:cNvPr id="24" name="Freeform 23">
                  <a:extLst>
                    <a:ext uri="{FF2B5EF4-FFF2-40B4-BE49-F238E27FC236}">
                      <a16:creationId xmlns:a16="http://schemas.microsoft.com/office/drawing/2014/main" id="{6FF5E507-A1CC-3446-B719-674AD1702C9C}"/>
                    </a:ext>
                  </a:extLst>
                </p:cNvPr>
                <p:cNvSpPr/>
                <p:nvPr/>
              </p:nvSpPr>
              <p:spPr>
                <a:xfrm>
                  <a:off x="2462107" y="456311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5172" tIns="20175" rIns="235172" bIns="20175" numCol="1" spcCol="1270" anchor="ctr" anchorCtr="0">
                  <a:noAutofit/>
                </a:bodyPr>
                <a:lstStyle/>
                <a:p>
                  <a:pPr marL="0" lvl="0" indent="0" algn="l" defTabSz="622300">
                    <a:lnSpc>
                      <a:spcPct val="90000"/>
                    </a:lnSpc>
                    <a:spcBef>
                      <a:spcPct val="0"/>
                    </a:spcBef>
                    <a:spcAft>
                      <a:spcPct val="35000"/>
                    </a:spcAft>
                    <a:buNone/>
                  </a:pPr>
                  <a:r>
                    <a:rPr lang="en-US" sz="2400" kern="1200" dirty="0"/>
                    <a:t>Let</a:t>
                  </a:r>
                  <a14:m>
                    <m:oMath xmlns:m="http://schemas.openxmlformats.org/officeDocument/2006/math">
                      <m:r>
                        <a:rPr lang="en-US" sz="2400" b="0" i="0" kern="1200" smtClean="0">
                          <a:latin typeface="Cambria Math" panose="02040503050406030204" pitchFamily="18" charset="0"/>
                        </a:rPr>
                        <m:t> </m:t>
                      </m:r>
                      <m:sSub>
                        <m:sSubPr>
                          <m:ctrlPr>
                            <a:rPr lang="en-US" sz="2400" i="1" kern="1200">
                              <a:latin typeface="Cambria Math" panose="02040503050406030204" pitchFamily="18" charset="0"/>
                            </a:rPr>
                          </m:ctrlPr>
                        </m:sSubPr>
                        <m:e>
                          <m:r>
                            <a:rPr lang="en-US" sz="2400" i="1" kern="1200">
                              <a:latin typeface="Cambria Math" panose="02040503050406030204" pitchFamily="18" charset="0"/>
                            </a:rPr>
                            <m:t>𝒫</m:t>
                          </m:r>
                        </m:e>
                        <m:sub>
                          <m:r>
                            <a:rPr lang="en-US" sz="2400" i="1" kern="1200">
                              <a:latin typeface="Cambria Math" panose="02040503050406030204" pitchFamily="18" charset="0"/>
                            </a:rPr>
                            <m:t>𝑡</m:t>
                          </m:r>
                        </m:sub>
                      </m:sSub>
                    </m:oMath>
                  </a14:m>
                  <a:r>
                    <a:rPr lang="en-US" sz="2400" kern="1200" dirty="0"/>
                    <a:t> be the resources that task </a:t>
                  </a:r>
                  <a14:m>
                    <m:oMath xmlns:m="http://schemas.openxmlformats.org/officeDocument/2006/math">
                      <m:r>
                        <m:rPr>
                          <m:sty m:val="p"/>
                        </m:rPr>
                        <a:rPr lang="en-US" sz="2400" b="0" i="0" kern="1200" smtClean="0">
                          <a:latin typeface="Cambria Math" panose="02040503050406030204" pitchFamily="18" charset="0"/>
                        </a:rPr>
                        <m:t>t</m:t>
                      </m:r>
                      <m:r>
                        <a:rPr lang="en-US" sz="2400" i="1" kern="1200">
                          <a:latin typeface="Cambria Math" panose="02040503050406030204" pitchFamily="18" charset="0"/>
                        </a:rPr>
                        <m:t>∈</m:t>
                      </m:r>
                      <m:r>
                        <a:rPr lang="en-US" sz="2400" i="1" kern="1200">
                          <a:latin typeface="Cambria Math" panose="02040503050406030204" pitchFamily="18" charset="0"/>
                        </a:rPr>
                        <m:t>𝒯</m:t>
                      </m:r>
                    </m:oMath>
                  </a14:m>
                  <a:r>
                    <a:rPr lang="en-US" sz="2400" kern="1200" dirty="0"/>
                    <a:t>can be scheduled on.</a:t>
                  </a:r>
                </a:p>
              </p:txBody>
            </p:sp>
          </mc:Choice>
          <mc:Fallback xmlns="">
            <p:sp>
              <p:nvSpPr>
                <p:cNvPr id="24" name="Freeform 23">
                  <a:extLst>
                    <a:ext uri="{FF2B5EF4-FFF2-40B4-BE49-F238E27FC236}">
                      <a16:creationId xmlns:a16="http://schemas.microsoft.com/office/drawing/2014/main" id="{6FF5E507-A1CC-3446-B719-674AD1702C9C}"/>
                    </a:ext>
                  </a:extLst>
                </p:cNvPr>
                <p:cNvSpPr>
                  <a:spLocks noRot="1" noChangeAspect="1" noMove="1" noResize="1" noEditPoints="1" noAdjustHandles="1" noChangeArrowheads="1" noChangeShapeType="1" noTextEdit="1"/>
                </p:cNvSpPr>
                <p:nvPr/>
              </p:nvSpPr>
              <p:spPr>
                <a:xfrm>
                  <a:off x="2462107" y="456311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a:blipFill>
                  <a:blip r:embed="rId7"/>
                  <a:stretch>
                    <a:fillRect t="-17647" b="-32353"/>
                  </a:stretch>
                </a:blipFill>
              </p:spPr>
              <p:txBody>
                <a:bodyPr/>
                <a:lstStyle/>
                <a:p>
                  <a:r>
                    <a:rPr lang="en-US">
                      <a:noFill/>
                    </a:rPr>
                    <a:t> </a:t>
                  </a:r>
                </a:p>
              </p:txBody>
            </p:sp>
          </mc:Fallback>
        </mc:AlternateContent>
        <p:sp>
          <p:nvSpPr>
            <p:cNvPr id="25" name="Freeform 24">
              <a:extLst>
                <a:ext uri="{FF2B5EF4-FFF2-40B4-BE49-F238E27FC236}">
                  <a16:creationId xmlns:a16="http://schemas.microsoft.com/office/drawing/2014/main" id="{29014E4B-9EE6-614A-86D8-1FF78DD78DA8}"/>
                </a:ext>
              </a:extLst>
            </p:cNvPr>
            <p:cNvSpPr/>
            <p:nvPr/>
          </p:nvSpPr>
          <p:spPr>
            <a:xfrm>
              <a:off x="2055813" y="5647342"/>
              <a:ext cx="8125883" cy="595350"/>
            </a:xfrm>
            <a:custGeom>
              <a:avLst/>
              <a:gdLst>
                <a:gd name="connsiteX0" fmla="*/ 0 w 8125883"/>
                <a:gd name="connsiteY0" fmla="*/ 0 h 595350"/>
                <a:gd name="connsiteX1" fmla="*/ 8125883 w 8125883"/>
                <a:gd name="connsiteY1" fmla="*/ 0 h 595350"/>
                <a:gd name="connsiteX2" fmla="*/ 8125883 w 8125883"/>
                <a:gd name="connsiteY2" fmla="*/ 595350 h 595350"/>
                <a:gd name="connsiteX3" fmla="*/ 0 w 8125883"/>
                <a:gd name="connsiteY3" fmla="*/ 595350 h 595350"/>
                <a:gd name="connsiteX4" fmla="*/ 0 w 8125883"/>
                <a:gd name="connsiteY4" fmla="*/ 0 h 59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5883" h="595350">
                  <a:moveTo>
                    <a:pt x="0" y="0"/>
                  </a:moveTo>
                  <a:lnTo>
                    <a:pt x="8125883" y="0"/>
                  </a:lnTo>
                  <a:lnTo>
                    <a:pt x="8125883" y="595350"/>
                  </a:lnTo>
                  <a:lnTo>
                    <a:pt x="0" y="59535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659" tIns="291592" rIns="630659" bIns="99568" numCol="1" spcCol="1270" anchor="t" anchorCtr="0">
              <a:noAutofit/>
            </a:bodyPr>
            <a:lstStyle/>
            <a:p>
              <a:pPr marL="114300" lvl="1" indent="-114300" algn="l" defTabSz="622300">
                <a:lnSpc>
                  <a:spcPct val="90000"/>
                </a:lnSpc>
                <a:spcBef>
                  <a:spcPct val="0"/>
                </a:spcBef>
                <a:spcAft>
                  <a:spcPct val="15000"/>
                </a:spcAft>
                <a:buChar char="•"/>
              </a:pPr>
              <a:r>
                <a:rPr lang="en-US" sz="2000" b="1" kern="1200" dirty="0"/>
                <a:t>Resource</a:t>
              </a:r>
              <a:r>
                <a:rPr lang="en-US" sz="2000" kern="1200" dirty="0"/>
                <a:t> table, </a:t>
              </a:r>
              <a:r>
                <a:rPr lang="en-US" sz="2000" b="1" kern="1200" dirty="0" err="1"/>
                <a:t>ResourceGroup</a:t>
              </a:r>
              <a:r>
                <a:rPr lang="en-US" sz="2000" kern="1200" dirty="0"/>
                <a:t> column</a:t>
              </a:r>
              <a:endParaRPr lang="en-US" sz="2000" b="1" kern="1200" dirty="0"/>
            </a:p>
          </p:txBody>
        </p:sp>
        <mc:AlternateContent xmlns:mc="http://schemas.openxmlformats.org/markup-compatibility/2006" xmlns:a14="http://schemas.microsoft.com/office/drawing/2010/main">
          <mc:Choice Requires="a14">
            <p:sp>
              <p:nvSpPr>
                <p:cNvPr id="26" name="Freeform 25">
                  <a:extLst>
                    <a:ext uri="{FF2B5EF4-FFF2-40B4-BE49-F238E27FC236}">
                      <a16:creationId xmlns:a16="http://schemas.microsoft.com/office/drawing/2014/main" id="{E5621D3D-F3E0-E445-A142-DBA3F682AD21}"/>
                    </a:ext>
                  </a:extLst>
                </p:cNvPr>
                <p:cNvSpPr/>
                <p:nvPr/>
              </p:nvSpPr>
              <p:spPr>
                <a:xfrm>
                  <a:off x="2462107" y="5440703"/>
                  <a:ext cx="7064276"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5172" tIns="20175" rIns="235172" bIns="20175" numCol="1" spcCol="1270" anchor="ctr" anchorCtr="0">
                  <a:noAutofit/>
                </a:bodyPr>
                <a:lstStyle/>
                <a:p>
                  <a:pPr marL="0" lvl="0" indent="0" algn="l" defTabSz="622300">
                    <a:lnSpc>
                      <a:spcPct val="90000"/>
                    </a:lnSpc>
                    <a:spcBef>
                      <a:spcPct val="0"/>
                    </a:spcBef>
                    <a:spcAft>
                      <a:spcPct val="35000"/>
                    </a:spcAft>
                    <a:buNone/>
                  </a:pPr>
                  <a:r>
                    <a:rPr lang="en-US" sz="2400" kern="1200" dirty="0"/>
                    <a:t>Let </a:t>
                  </a:r>
                  <a14:m>
                    <m:oMath xmlns:m="http://schemas.openxmlformats.org/officeDocument/2006/math">
                      <m:sSub>
                        <m:sSubPr>
                          <m:ctrlPr>
                            <a:rPr lang="en-US" sz="2400" i="1" kern="1200">
                              <a:latin typeface="Cambria Math" panose="02040503050406030204" pitchFamily="18" charset="0"/>
                            </a:rPr>
                          </m:ctrlPr>
                        </m:sSubPr>
                        <m:e>
                          <m:r>
                            <a:rPr lang="en-US" sz="2400" i="1" kern="1200">
                              <a:latin typeface="Cambria Math" panose="02040503050406030204" pitchFamily="18" charset="0"/>
                            </a:rPr>
                            <m:t>𝒮</m:t>
                          </m:r>
                        </m:e>
                        <m:sub>
                          <m:r>
                            <a:rPr lang="en-US" sz="2400" i="1" kern="1200">
                              <a:latin typeface="Cambria Math" panose="02040503050406030204" pitchFamily="18" charset="0"/>
                            </a:rPr>
                            <m:t>𝑔</m:t>
                          </m:r>
                        </m:sub>
                      </m:sSub>
                    </m:oMath>
                  </a14:m>
                  <a:r>
                    <a:rPr lang="en-US" sz="2400" kern="1200" dirty="0"/>
                    <a:t> be the resources that belong to resource group </a:t>
                  </a:r>
                  <a14:m>
                    <m:oMath xmlns:m="http://schemas.openxmlformats.org/officeDocument/2006/math">
                      <m:r>
                        <a:rPr lang="en-US" sz="2400" i="1" kern="1200">
                          <a:latin typeface="Cambria Math" panose="02040503050406030204" pitchFamily="18" charset="0"/>
                        </a:rPr>
                        <m:t>𝑔</m:t>
                      </m:r>
                      <m:r>
                        <a:rPr lang="en-US" sz="2400" kern="1200">
                          <a:latin typeface="Cambria Math" panose="02040503050406030204" pitchFamily="18" charset="0"/>
                        </a:rPr>
                        <m:t>∈</m:t>
                      </m:r>
                      <m:r>
                        <a:rPr lang="en-US" sz="2400" i="1" kern="1200">
                          <a:latin typeface="Cambria Math" panose="02040503050406030204" pitchFamily="18" charset="0"/>
                        </a:rPr>
                        <m:t>𝒢</m:t>
                      </m:r>
                    </m:oMath>
                  </a14:m>
                  <a:r>
                    <a:rPr lang="en-US" sz="2400" kern="1200" dirty="0"/>
                    <a:t>.</a:t>
                  </a:r>
                  <a:r>
                    <a:rPr lang="en-US" sz="2400" kern="1200" dirty="0">
                      <a:effectLst/>
                    </a:rPr>
                    <a:t> </a:t>
                  </a:r>
                </a:p>
              </p:txBody>
            </p:sp>
          </mc:Choice>
          <mc:Fallback xmlns="">
            <p:sp>
              <p:nvSpPr>
                <p:cNvPr id="26" name="Freeform 25">
                  <a:extLst>
                    <a:ext uri="{FF2B5EF4-FFF2-40B4-BE49-F238E27FC236}">
                      <a16:creationId xmlns:a16="http://schemas.microsoft.com/office/drawing/2014/main" id="{E5621D3D-F3E0-E445-A142-DBA3F682AD21}"/>
                    </a:ext>
                  </a:extLst>
                </p:cNvPr>
                <p:cNvSpPr>
                  <a:spLocks noRot="1" noChangeAspect="1" noMove="1" noResize="1" noEditPoints="1" noAdjustHandles="1" noChangeArrowheads="1" noChangeShapeType="1" noTextEdit="1"/>
                </p:cNvSpPr>
                <p:nvPr/>
              </p:nvSpPr>
              <p:spPr>
                <a:xfrm>
                  <a:off x="2462107" y="5440703"/>
                  <a:ext cx="7064276"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a:blipFill>
                  <a:blip r:embed="rId8"/>
                  <a:stretch>
                    <a:fillRect t="-23529" b="-26471"/>
                  </a:stretch>
                </a:blipFill>
              </p:spPr>
              <p:txBody>
                <a:bodyPr/>
                <a:lstStyle/>
                <a:p>
                  <a:r>
                    <a:rPr lang="en-US">
                      <a:noFill/>
                    </a:rPr>
                    <a:t> </a:t>
                  </a:r>
                </a:p>
              </p:txBody>
            </p:sp>
          </mc:Fallback>
        </mc:AlternateContent>
      </p:grpSp>
    </p:spTree>
    <p:extLst>
      <p:ext uri="{BB962C8B-B14F-4D97-AF65-F5344CB8AC3E}">
        <p14:creationId xmlns:p14="http://schemas.microsoft.com/office/powerpoint/2010/main" val="915008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Data Documentation</a:t>
            </a:r>
          </a:p>
        </p:txBody>
      </p:sp>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293812" y="838200"/>
            <a:ext cx="1986376" cy="558418"/>
          </a:xfrm>
        </p:spPr>
        <p:txBody>
          <a:bodyPr>
            <a:normAutofit/>
          </a:bodyPr>
          <a:lstStyle/>
          <a:p>
            <a:pPr marL="0" indent="0">
              <a:buNone/>
            </a:pPr>
            <a:r>
              <a:rPr lang="en-US" dirty="0"/>
              <a:t>Data Inputs</a:t>
            </a:r>
          </a:p>
        </p:txBody>
      </p:sp>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17</a:t>
            </a:fld>
            <a:endParaRPr lang="en-US"/>
          </a:p>
        </p:txBody>
      </p:sp>
      <p:pic>
        <p:nvPicPr>
          <p:cNvPr id="9" name="Picture 8">
            <a:extLst>
              <a:ext uri="{FF2B5EF4-FFF2-40B4-BE49-F238E27FC236}">
                <a16:creationId xmlns:a16="http://schemas.microsoft.com/office/drawing/2014/main" id="{22916157-68AF-3A4B-AF86-68F293E018C4}"/>
              </a:ext>
            </a:extLst>
          </p:cNvPr>
          <p:cNvPicPr>
            <a:picLocks noChangeAspect="1"/>
          </p:cNvPicPr>
          <p:nvPr/>
        </p:nvPicPr>
        <p:blipFill>
          <a:blip r:embed="rId2"/>
          <a:srcRect/>
          <a:stretch/>
        </p:blipFill>
        <p:spPr>
          <a:xfrm>
            <a:off x="10437812" y="12560"/>
            <a:ext cx="1368832" cy="1130440"/>
          </a:xfrm>
          <a:prstGeom prst="rect">
            <a:avLst/>
          </a:prstGeom>
        </p:spPr>
      </p:pic>
      <p:grpSp>
        <p:nvGrpSpPr>
          <p:cNvPr id="11" name="Group 10">
            <a:extLst>
              <a:ext uri="{FF2B5EF4-FFF2-40B4-BE49-F238E27FC236}">
                <a16:creationId xmlns:a16="http://schemas.microsoft.com/office/drawing/2014/main" id="{59BD5012-2B76-AF48-B73A-ED5A36B4BD87}"/>
              </a:ext>
            </a:extLst>
          </p:cNvPr>
          <p:cNvGrpSpPr/>
          <p:nvPr/>
        </p:nvGrpSpPr>
        <p:grpSpPr>
          <a:xfrm>
            <a:off x="1417011" y="1423782"/>
            <a:ext cx="10316201" cy="4367418"/>
            <a:chOff x="1979612" y="1423782"/>
            <a:chExt cx="9220200" cy="3388275"/>
          </a:xfrm>
        </p:grpSpPr>
        <p:sp>
          <p:nvSpPr>
            <p:cNvPr id="12" name="Freeform 11">
              <a:extLst>
                <a:ext uri="{FF2B5EF4-FFF2-40B4-BE49-F238E27FC236}">
                  <a16:creationId xmlns:a16="http://schemas.microsoft.com/office/drawing/2014/main" id="{AE497837-5EF2-AB4B-A9A8-DC02BB12C59E}"/>
                </a:ext>
              </a:extLst>
            </p:cNvPr>
            <p:cNvSpPr/>
            <p:nvPr/>
          </p:nvSpPr>
          <p:spPr>
            <a:xfrm>
              <a:off x="1979612" y="1586143"/>
              <a:ext cx="9220200" cy="467775"/>
            </a:xfrm>
            <a:custGeom>
              <a:avLst/>
              <a:gdLst>
                <a:gd name="connsiteX0" fmla="*/ 0 w 9220200"/>
                <a:gd name="connsiteY0" fmla="*/ 0 h 467775"/>
                <a:gd name="connsiteX1" fmla="*/ 9220200 w 9220200"/>
                <a:gd name="connsiteY1" fmla="*/ 0 h 467775"/>
                <a:gd name="connsiteX2" fmla="*/ 9220200 w 9220200"/>
                <a:gd name="connsiteY2" fmla="*/ 467775 h 467775"/>
                <a:gd name="connsiteX3" fmla="*/ 0 w 9220200"/>
                <a:gd name="connsiteY3" fmla="*/ 467775 h 467775"/>
                <a:gd name="connsiteX4" fmla="*/ 0 w 9220200"/>
                <a:gd name="connsiteY4" fmla="*/ 0 h 46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0" h="467775">
                  <a:moveTo>
                    <a:pt x="0" y="0"/>
                  </a:moveTo>
                  <a:lnTo>
                    <a:pt x="9220200" y="0"/>
                  </a:lnTo>
                  <a:lnTo>
                    <a:pt x="9220200" y="467775"/>
                  </a:lnTo>
                  <a:lnTo>
                    <a:pt x="0" y="467775"/>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5590" tIns="229108" rIns="715590" bIns="78232" numCol="1" spcCol="1270" anchor="t" anchorCtr="0">
              <a:noAutofit/>
            </a:bodyPr>
            <a:lstStyle/>
            <a:p>
              <a:pPr marL="57150" lvl="1" indent="-57150" algn="l" defTabSz="488950">
                <a:lnSpc>
                  <a:spcPct val="90000"/>
                </a:lnSpc>
                <a:spcBef>
                  <a:spcPct val="0"/>
                </a:spcBef>
                <a:spcAft>
                  <a:spcPct val="15000"/>
                </a:spcAft>
                <a:buChar char="•"/>
              </a:pPr>
              <a:r>
                <a:rPr lang="en-US" b="1" kern="1200" dirty="0"/>
                <a:t>Task </a:t>
              </a:r>
              <a:r>
                <a:rPr lang="en-US" kern="1200" dirty="0"/>
                <a:t>table, </a:t>
              </a:r>
              <a:r>
                <a:rPr lang="en-US" b="1" kern="1200" dirty="0"/>
                <a:t>Time</a:t>
              </a:r>
              <a:r>
                <a:rPr lang="en-US" kern="1200" dirty="0"/>
                <a:t> column</a:t>
              </a:r>
            </a:p>
          </p:txBody>
        </p:sp>
        <mc:AlternateContent xmlns:mc="http://schemas.openxmlformats.org/markup-compatibility/2006" xmlns:a14="http://schemas.microsoft.com/office/drawing/2010/main">
          <mc:Choice Requires="a14">
            <p:sp>
              <p:nvSpPr>
                <p:cNvPr id="13" name="Freeform 12">
                  <a:extLst>
                    <a:ext uri="{FF2B5EF4-FFF2-40B4-BE49-F238E27FC236}">
                      <a16:creationId xmlns:a16="http://schemas.microsoft.com/office/drawing/2014/main" id="{E9A6A13F-49AB-634C-A898-2A4E86AC7B3B}"/>
                    </a:ext>
                  </a:extLst>
                </p:cNvPr>
                <p:cNvSpPr/>
                <p:nvPr/>
              </p:nvSpPr>
              <p:spPr>
                <a:xfrm>
                  <a:off x="2141920" y="1423782"/>
                  <a:ext cx="8624876"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59803" tIns="15852" rIns="259803" bIns="15852" numCol="1" spcCol="1270" anchor="ctr" anchorCtr="0">
                  <a:noAutofit/>
                </a:bodyPr>
                <a:lstStyle/>
                <a:p>
                  <a:pPr marL="0" lvl="0" indent="0" algn="l" defTabSz="488950">
                    <a:lnSpc>
                      <a:spcPct val="90000"/>
                    </a:lnSpc>
                    <a:spcBef>
                      <a:spcPct val="0"/>
                    </a:spcBef>
                    <a:spcAft>
                      <a:spcPct val="35000"/>
                    </a:spcAft>
                    <a:buNone/>
                  </a:pPr>
                  <a:r>
                    <a:rPr lang="en-US" sz="2000" kern="1200" dirty="0"/>
                    <a:t>Let </a:t>
                  </a:r>
                  <a14:m>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𝜂</m:t>
                          </m:r>
                        </m:e>
                        <m:sub>
                          <m:r>
                            <a:rPr lang="en-US" sz="2000" i="1" kern="1200">
                              <a:latin typeface="Cambria Math" panose="02040503050406030204" pitchFamily="18" charset="0"/>
                            </a:rPr>
                            <m:t>𝑡</m:t>
                          </m:r>
                        </m:sub>
                      </m:sSub>
                      <m:r>
                        <a:rPr lang="en-US" sz="2000" b="0" i="1" kern="1200">
                          <a:latin typeface="Cambria Math" panose="02040503050406030204" pitchFamily="18" charset="0"/>
                        </a:rPr>
                        <m:t>&gt;0</m:t>
                      </m:r>
                    </m:oMath>
                  </a14:m>
                  <a:r>
                    <a:rPr lang="en-US" sz="2000" kern="1200" dirty="0"/>
                    <a:t> be the number of hours for a task </a:t>
                  </a:r>
                  <a14:m>
                    <m:oMath xmlns:m="http://schemas.openxmlformats.org/officeDocument/2006/math">
                      <m:r>
                        <a:rPr lang="en-US" sz="2000" i="1" kern="1200">
                          <a:latin typeface="Cambria Math" panose="02040503050406030204" pitchFamily="18" charset="0"/>
                        </a:rPr>
                        <m:t>𝑡</m:t>
                      </m:r>
                      <m:r>
                        <a:rPr lang="en-US" sz="2000" i="1" kern="1200">
                          <a:latin typeface="Cambria Math" panose="02040503050406030204" pitchFamily="18" charset="0"/>
                        </a:rPr>
                        <m:t>∈</m:t>
                      </m:r>
                      <m:r>
                        <a:rPr lang="en-US" sz="2000" i="1" kern="1200">
                          <a:latin typeface="Cambria Math" panose="02040503050406030204" pitchFamily="18" charset="0"/>
                        </a:rPr>
                        <m:t>𝒯</m:t>
                      </m:r>
                    </m:oMath>
                  </a14:m>
                  <a:r>
                    <a:rPr lang="en-US" sz="2000" kern="1200" dirty="0"/>
                    <a:t>.</a:t>
                  </a:r>
                </a:p>
              </p:txBody>
            </p:sp>
          </mc:Choice>
          <mc:Fallback xmlns="">
            <p:sp>
              <p:nvSpPr>
                <p:cNvPr id="13" name="Freeform 12">
                  <a:extLst>
                    <a:ext uri="{FF2B5EF4-FFF2-40B4-BE49-F238E27FC236}">
                      <a16:creationId xmlns:a16="http://schemas.microsoft.com/office/drawing/2014/main" id="{E9A6A13F-49AB-634C-A898-2A4E86AC7B3B}"/>
                    </a:ext>
                  </a:extLst>
                </p:cNvPr>
                <p:cNvSpPr>
                  <a:spLocks noRot="1" noChangeAspect="1" noMove="1" noResize="1" noEditPoints="1" noAdjustHandles="1" noChangeArrowheads="1" noChangeShapeType="1" noTextEdit="1"/>
                </p:cNvSpPr>
                <p:nvPr/>
              </p:nvSpPr>
              <p:spPr>
                <a:xfrm>
                  <a:off x="2141920" y="1423782"/>
                  <a:ext cx="8624876"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a:blipFill>
                  <a:blip r:embed="rId3"/>
                  <a:stretch>
                    <a:fillRect t="-8571" b="-17143"/>
                  </a:stretch>
                </a:blipFill>
              </p:spPr>
              <p:txBody>
                <a:bodyPr/>
                <a:lstStyle/>
                <a:p>
                  <a:r>
                    <a:rPr lang="en-US">
                      <a:noFill/>
                    </a:rPr>
                    <a:t> </a:t>
                  </a:r>
                </a:p>
              </p:txBody>
            </p:sp>
          </mc:Fallback>
        </mc:AlternateContent>
        <p:sp>
          <p:nvSpPr>
            <p:cNvPr id="14" name="Freeform 13">
              <a:extLst>
                <a:ext uri="{FF2B5EF4-FFF2-40B4-BE49-F238E27FC236}">
                  <a16:creationId xmlns:a16="http://schemas.microsoft.com/office/drawing/2014/main" id="{42B68D3C-F5BF-384D-902E-0CF22B47654D}"/>
                </a:ext>
              </a:extLst>
            </p:cNvPr>
            <p:cNvSpPr/>
            <p:nvPr/>
          </p:nvSpPr>
          <p:spPr>
            <a:xfrm>
              <a:off x="1979612" y="2275678"/>
              <a:ext cx="9220200" cy="467775"/>
            </a:xfrm>
            <a:custGeom>
              <a:avLst/>
              <a:gdLst>
                <a:gd name="connsiteX0" fmla="*/ 0 w 9220200"/>
                <a:gd name="connsiteY0" fmla="*/ 0 h 467775"/>
                <a:gd name="connsiteX1" fmla="*/ 9220200 w 9220200"/>
                <a:gd name="connsiteY1" fmla="*/ 0 h 467775"/>
                <a:gd name="connsiteX2" fmla="*/ 9220200 w 9220200"/>
                <a:gd name="connsiteY2" fmla="*/ 467775 h 467775"/>
                <a:gd name="connsiteX3" fmla="*/ 0 w 9220200"/>
                <a:gd name="connsiteY3" fmla="*/ 467775 h 467775"/>
                <a:gd name="connsiteX4" fmla="*/ 0 w 9220200"/>
                <a:gd name="connsiteY4" fmla="*/ 0 h 46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0" h="467775">
                  <a:moveTo>
                    <a:pt x="0" y="0"/>
                  </a:moveTo>
                  <a:lnTo>
                    <a:pt x="9220200" y="0"/>
                  </a:lnTo>
                  <a:lnTo>
                    <a:pt x="9220200" y="467775"/>
                  </a:lnTo>
                  <a:lnTo>
                    <a:pt x="0" y="467775"/>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5590" tIns="229108" rIns="715590" bIns="78232" numCol="1" spcCol="1270" anchor="t" anchorCtr="0">
              <a:noAutofit/>
            </a:bodyPr>
            <a:lstStyle/>
            <a:p>
              <a:pPr marL="57150" lvl="1" indent="-57150" algn="l" defTabSz="488950">
                <a:lnSpc>
                  <a:spcPct val="90000"/>
                </a:lnSpc>
                <a:spcBef>
                  <a:spcPct val="0"/>
                </a:spcBef>
                <a:spcAft>
                  <a:spcPct val="15000"/>
                </a:spcAft>
                <a:buChar char="•"/>
              </a:pPr>
              <a:r>
                <a:rPr lang="en-US" b="1" kern="1200"/>
                <a:t>Resource</a:t>
              </a:r>
              <a:r>
                <a:rPr lang="en-US" kern="1200"/>
                <a:t> table, </a:t>
              </a:r>
              <a:r>
                <a:rPr lang="en-US" b="1" kern="1200"/>
                <a:t>CostPerHour</a:t>
              </a:r>
              <a:r>
                <a:rPr lang="en-US" kern="1200"/>
                <a:t> column</a:t>
              </a:r>
            </a:p>
          </p:txBody>
        </p:sp>
        <mc:AlternateContent xmlns:mc="http://schemas.openxmlformats.org/markup-compatibility/2006" xmlns:a14="http://schemas.microsoft.com/office/drawing/2010/main">
          <mc:Choice Requires="a14">
            <p:sp>
              <p:nvSpPr>
                <p:cNvPr id="15" name="Freeform 14">
                  <a:extLst>
                    <a:ext uri="{FF2B5EF4-FFF2-40B4-BE49-F238E27FC236}">
                      <a16:creationId xmlns:a16="http://schemas.microsoft.com/office/drawing/2014/main" id="{23D20D32-1F87-DD49-8C63-DCA5E19A19F7}"/>
                    </a:ext>
                  </a:extLst>
                </p:cNvPr>
                <p:cNvSpPr/>
                <p:nvPr/>
              </p:nvSpPr>
              <p:spPr>
                <a:xfrm>
                  <a:off x="2141920" y="2113318"/>
                  <a:ext cx="8624876"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59803" tIns="15852" rIns="259803" bIns="15852" numCol="1" spcCol="1270" anchor="ctr" anchorCtr="0">
                  <a:noAutofit/>
                </a:bodyPr>
                <a:lstStyle/>
                <a:p>
                  <a:pPr marL="0" lvl="0" indent="0" algn="l" defTabSz="488950">
                    <a:lnSpc>
                      <a:spcPct val="90000"/>
                    </a:lnSpc>
                    <a:spcBef>
                      <a:spcPct val="0"/>
                    </a:spcBef>
                    <a:spcAft>
                      <a:spcPct val="35000"/>
                    </a:spcAft>
                    <a:buNone/>
                  </a:pPr>
                  <a:r>
                    <a:rPr lang="en-US" sz="2000" kern="1200" dirty="0"/>
                    <a:t>Let </a:t>
                  </a:r>
                  <a14:m>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𝜆</m:t>
                          </m:r>
                        </m:e>
                        <m:sub>
                          <m:r>
                            <a:rPr lang="en-US" sz="2000" i="1" kern="1200">
                              <a:latin typeface="Cambria Math" panose="02040503050406030204" pitchFamily="18" charset="0"/>
                            </a:rPr>
                            <m:t>𝑟</m:t>
                          </m:r>
                        </m:sub>
                      </m:sSub>
                      <m:r>
                        <a:rPr lang="en-US" sz="2000" i="1" kern="1200">
                          <a:latin typeface="Cambria Math" panose="02040503050406030204" pitchFamily="18" charset="0"/>
                        </a:rPr>
                        <m:t>≥</m:t>
                      </m:r>
                      <m:r>
                        <a:rPr lang="en-US" sz="2000" b="0" i="1" kern="1200">
                          <a:latin typeface="Cambria Math" panose="02040503050406030204" pitchFamily="18" charset="0"/>
                        </a:rPr>
                        <m:t>0</m:t>
                      </m:r>
                    </m:oMath>
                  </a14:m>
                  <a:r>
                    <a:rPr lang="en-US" sz="2000" kern="1200" dirty="0"/>
                    <a:t> be the cost per hour for a resource </a:t>
                  </a:r>
                  <a14:m>
                    <m:oMath xmlns:m="http://schemas.openxmlformats.org/officeDocument/2006/math">
                      <m:r>
                        <a:rPr lang="en-US" sz="2000" i="1" kern="1200">
                          <a:latin typeface="Cambria Math" panose="02040503050406030204" pitchFamily="18" charset="0"/>
                        </a:rPr>
                        <m:t>𝑟</m:t>
                      </m:r>
                      <m:r>
                        <a:rPr lang="en-US" sz="2000" i="1" kern="1200">
                          <a:latin typeface="Cambria Math" panose="02040503050406030204" pitchFamily="18" charset="0"/>
                        </a:rPr>
                        <m:t>∈</m:t>
                      </m:r>
                      <m:r>
                        <a:rPr lang="en-US" sz="2000" i="1" kern="1200">
                          <a:latin typeface="Cambria Math" panose="02040503050406030204" pitchFamily="18" charset="0"/>
                        </a:rPr>
                        <m:t>ℛ</m:t>
                      </m:r>
                    </m:oMath>
                  </a14:m>
                  <a:r>
                    <a:rPr lang="en-US" sz="2000" kern="1200" dirty="0"/>
                    <a:t>.</a:t>
                  </a:r>
                </a:p>
              </p:txBody>
            </p:sp>
          </mc:Choice>
          <mc:Fallback xmlns="">
            <p:sp>
              <p:nvSpPr>
                <p:cNvPr id="15" name="Freeform 14">
                  <a:extLst>
                    <a:ext uri="{FF2B5EF4-FFF2-40B4-BE49-F238E27FC236}">
                      <a16:creationId xmlns:a16="http://schemas.microsoft.com/office/drawing/2014/main" id="{23D20D32-1F87-DD49-8C63-DCA5E19A19F7}"/>
                    </a:ext>
                  </a:extLst>
                </p:cNvPr>
                <p:cNvSpPr>
                  <a:spLocks noRot="1" noChangeAspect="1" noMove="1" noResize="1" noEditPoints="1" noAdjustHandles="1" noChangeArrowheads="1" noChangeShapeType="1" noTextEdit="1"/>
                </p:cNvSpPr>
                <p:nvPr/>
              </p:nvSpPr>
              <p:spPr>
                <a:xfrm>
                  <a:off x="2141920" y="2113318"/>
                  <a:ext cx="8624876"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a:blipFill>
                  <a:blip r:embed="rId4"/>
                  <a:stretch>
                    <a:fillRect t="-8571" b="-14286"/>
                  </a:stretch>
                </a:blipFill>
              </p:spPr>
              <p:txBody>
                <a:bodyPr/>
                <a:lstStyle/>
                <a:p>
                  <a:r>
                    <a:rPr lang="en-US">
                      <a:noFill/>
                    </a:rPr>
                    <a:t> </a:t>
                  </a:r>
                </a:p>
              </p:txBody>
            </p:sp>
          </mc:Fallback>
        </mc:AlternateContent>
        <p:sp>
          <p:nvSpPr>
            <p:cNvPr id="16" name="Freeform 15">
              <a:extLst>
                <a:ext uri="{FF2B5EF4-FFF2-40B4-BE49-F238E27FC236}">
                  <a16:creationId xmlns:a16="http://schemas.microsoft.com/office/drawing/2014/main" id="{9940E2F2-E2B8-0A44-9F11-45C50B50C203}"/>
                </a:ext>
              </a:extLst>
            </p:cNvPr>
            <p:cNvSpPr/>
            <p:nvPr/>
          </p:nvSpPr>
          <p:spPr>
            <a:xfrm>
              <a:off x="1979612" y="2965213"/>
              <a:ext cx="9220200" cy="467775"/>
            </a:xfrm>
            <a:custGeom>
              <a:avLst/>
              <a:gdLst>
                <a:gd name="connsiteX0" fmla="*/ 0 w 9220200"/>
                <a:gd name="connsiteY0" fmla="*/ 0 h 467775"/>
                <a:gd name="connsiteX1" fmla="*/ 9220200 w 9220200"/>
                <a:gd name="connsiteY1" fmla="*/ 0 h 467775"/>
                <a:gd name="connsiteX2" fmla="*/ 9220200 w 9220200"/>
                <a:gd name="connsiteY2" fmla="*/ 467775 h 467775"/>
                <a:gd name="connsiteX3" fmla="*/ 0 w 9220200"/>
                <a:gd name="connsiteY3" fmla="*/ 467775 h 467775"/>
                <a:gd name="connsiteX4" fmla="*/ 0 w 9220200"/>
                <a:gd name="connsiteY4" fmla="*/ 0 h 46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0" h="467775">
                  <a:moveTo>
                    <a:pt x="0" y="0"/>
                  </a:moveTo>
                  <a:lnTo>
                    <a:pt x="9220200" y="0"/>
                  </a:lnTo>
                  <a:lnTo>
                    <a:pt x="9220200" y="467775"/>
                  </a:lnTo>
                  <a:lnTo>
                    <a:pt x="0" y="467775"/>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5590" tIns="229108" rIns="715590" bIns="78232" numCol="1" spcCol="1270" anchor="t" anchorCtr="0">
              <a:noAutofit/>
            </a:bodyPr>
            <a:lstStyle/>
            <a:p>
              <a:pPr marL="57150" lvl="1" indent="-57150" algn="l" defTabSz="488950">
                <a:lnSpc>
                  <a:spcPct val="90000"/>
                </a:lnSpc>
                <a:spcBef>
                  <a:spcPct val="0"/>
                </a:spcBef>
                <a:spcAft>
                  <a:spcPct val="15000"/>
                </a:spcAft>
                <a:buChar char="•"/>
              </a:pPr>
              <a:r>
                <a:rPr lang="en-US" b="1" kern="1200"/>
                <a:t>Resource</a:t>
              </a:r>
              <a:r>
                <a:rPr lang="en-US" kern="1200"/>
                <a:t> table, </a:t>
              </a:r>
              <a:r>
                <a:rPr lang="en-US" b="1" kern="1200"/>
                <a:t>HoursAvailable</a:t>
              </a:r>
              <a:r>
                <a:rPr lang="en-US" kern="1200"/>
                <a:t> column</a:t>
              </a:r>
            </a:p>
          </p:txBody>
        </p:sp>
        <mc:AlternateContent xmlns:mc="http://schemas.openxmlformats.org/markup-compatibility/2006" xmlns:a14="http://schemas.microsoft.com/office/drawing/2010/main">
          <mc:Choice Requires="a14">
            <p:sp>
              <p:nvSpPr>
                <p:cNvPr id="17" name="Freeform 16">
                  <a:extLst>
                    <a:ext uri="{FF2B5EF4-FFF2-40B4-BE49-F238E27FC236}">
                      <a16:creationId xmlns:a16="http://schemas.microsoft.com/office/drawing/2014/main" id="{EA4B033A-07A4-FC49-857F-5C9C2C17CE00}"/>
                    </a:ext>
                  </a:extLst>
                </p:cNvPr>
                <p:cNvSpPr/>
                <p:nvPr/>
              </p:nvSpPr>
              <p:spPr>
                <a:xfrm>
                  <a:off x="2137294" y="2802853"/>
                  <a:ext cx="8629503"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59803" tIns="15852" rIns="259803" bIns="15852" numCol="1" spcCol="1270" anchor="ctr" anchorCtr="0">
                  <a:noAutofit/>
                </a:bodyPr>
                <a:lstStyle/>
                <a:p>
                  <a:pPr marL="0" lvl="0" indent="0" algn="l" defTabSz="488950">
                    <a:lnSpc>
                      <a:spcPct val="90000"/>
                    </a:lnSpc>
                    <a:spcBef>
                      <a:spcPct val="0"/>
                    </a:spcBef>
                    <a:spcAft>
                      <a:spcPct val="35000"/>
                    </a:spcAft>
                    <a:buNone/>
                  </a:pPr>
                  <a:r>
                    <a:rPr lang="en-US" sz="2000" kern="1200" dirty="0"/>
                    <a:t>Let </a:t>
                  </a:r>
                  <a14:m>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𝛾</m:t>
                          </m:r>
                        </m:e>
                        <m:sub>
                          <m:r>
                            <a:rPr lang="en-US" sz="2000" i="1" kern="1200">
                              <a:latin typeface="Cambria Math" panose="02040503050406030204" pitchFamily="18" charset="0"/>
                            </a:rPr>
                            <m:t>𝑟</m:t>
                          </m:r>
                        </m:sub>
                      </m:sSub>
                      <m:r>
                        <a:rPr lang="en-US" sz="2000" i="1" kern="1200">
                          <a:latin typeface="Cambria Math" panose="02040503050406030204" pitchFamily="18" charset="0"/>
                        </a:rPr>
                        <m:t>≥</m:t>
                      </m:r>
                      <m:r>
                        <a:rPr lang="en-US" sz="2000" b="0" i="1" kern="1200">
                          <a:latin typeface="Cambria Math" panose="02040503050406030204" pitchFamily="18" charset="0"/>
                        </a:rPr>
                        <m:t>0</m:t>
                      </m:r>
                    </m:oMath>
                  </a14:m>
                  <a:r>
                    <a:rPr lang="en-US" sz="2000" kern="1200" dirty="0"/>
                    <a:t> be the number of hours that a resource </a:t>
                  </a:r>
                  <a14:m>
                    <m:oMath xmlns:m="http://schemas.openxmlformats.org/officeDocument/2006/math">
                      <m:r>
                        <a:rPr lang="en-US" sz="2000" i="1" kern="1200">
                          <a:latin typeface="Cambria Math" panose="02040503050406030204" pitchFamily="18" charset="0"/>
                        </a:rPr>
                        <m:t>𝑟</m:t>
                      </m:r>
                      <m:r>
                        <a:rPr lang="en-US" sz="2000" i="1" kern="1200">
                          <a:latin typeface="Cambria Math" panose="02040503050406030204" pitchFamily="18" charset="0"/>
                        </a:rPr>
                        <m:t>∈</m:t>
                      </m:r>
                      <m:r>
                        <a:rPr lang="en-US" sz="2000" i="1" kern="1200">
                          <a:latin typeface="Cambria Math" panose="02040503050406030204" pitchFamily="18" charset="0"/>
                        </a:rPr>
                        <m:t>ℛ</m:t>
                      </m:r>
                    </m:oMath>
                  </a14:m>
                  <a:r>
                    <a:rPr lang="en-US" sz="2000" kern="1200" dirty="0"/>
                    <a:t> can work in one day.</a:t>
                  </a:r>
                </a:p>
              </p:txBody>
            </p:sp>
          </mc:Choice>
          <mc:Fallback xmlns="">
            <p:sp>
              <p:nvSpPr>
                <p:cNvPr id="17" name="Freeform 16">
                  <a:extLst>
                    <a:ext uri="{FF2B5EF4-FFF2-40B4-BE49-F238E27FC236}">
                      <a16:creationId xmlns:a16="http://schemas.microsoft.com/office/drawing/2014/main" id="{EA4B033A-07A4-FC49-857F-5C9C2C17CE00}"/>
                    </a:ext>
                  </a:extLst>
                </p:cNvPr>
                <p:cNvSpPr>
                  <a:spLocks noRot="1" noChangeAspect="1" noMove="1" noResize="1" noEditPoints="1" noAdjustHandles="1" noChangeArrowheads="1" noChangeShapeType="1" noTextEdit="1"/>
                </p:cNvSpPr>
                <p:nvPr/>
              </p:nvSpPr>
              <p:spPr>
                <a:xfrm>
                  <a:off x="2137294" y="2802853"/>
                  <a:ext cx="8629503"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a:blipFill>
                  <a:blip r:embed="rId5"/>
                  <a:stretch>
                    <a:fillRect t="-8571" b="-14286"/>
                  </a:stretch>
                </a:blipFill>
              </p:spPr>
              <p:txBody>
                <a:bodyPr/>
                <a:lstStyle/>
                <a:p>
                  <a:r>
                    <a:rPr lang="en-US">
                      <a:noFill/>
                    </a:rPr>
                    <a:t> </a:t>
                  </a:r>
                </a:p>
              </p:txBody>
            </p:sp>
          </mc:Fallback>
        </mc:AlternateContent>
        <p:sp>
          <p:nvSpPr>
            <p:cNvPr id="18" name="Freeform 17">
              <a:extLst>
                <a:ext uri="{FF2B5EF4-FFF2-40B4-BE49-F238E27FC236}">
                  <a16:creationId xmlns:a16="http://schemas.microsoft.com/office/drawing/2014/main" id="{2FA8C8C1-6524-5E4F-B06E-6FFC7E56FAEA}"/>
                </a:ext>
              </a:extLst>
            </p:cNvPr>
            <p:cNvSpPr/>
            <p:nvPr/>
          </p:nvSpPr>
          <p:spPr>
            <a:xfrm>
              <a:off x="1979612" y="3654748"/>
              <a:ext cx="9220200" cy="467775"/>
            </a:xfrm>
            <a:custGeom>
              <a:avLst/>
              <a:gdLst>
                <a:gd name="connsiteX0" fmla="*/ 0 w 9220200"/>
                <a:gd name="connsiteY0" fmla="*/ 0 h 467775"/>
                <a:gd name="connsiteX1" fmla="*/ 9220200 w 9220200"/>
                <a:gd name="connsiteY1" fmla="*/ 0 h 467775"/>
                <a:gd name="connsiteX2" fmla="*/ 9220200 w 9220200"/>
                <a:gd name="connsiteY2" fmla="*/ 467775 h 467775"/>
                <a:gd name="connsiteX3" fmla="*/ 0 w 9220200"/>
                <a:gd name="connsiteY3" fmla="*/ 467775 h 467775"/>
                <a:gd name="connsiteX4" fmla="*/ 0 w 9220200"/>
                <a:gd name="connsiteY4" fmla="*/ 0 h 46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0" h="467775">
                  <a:moveTo>
                    <a:pt x="0" y="0"/>
                  </a:moveTo>
                  <a:lnTo>
                    <a:pt x="9220200" y="0"/>
                  </a:lnTo>
                  <a:lnTo>
                    <a:pt x="9220200" y="467775"/>
                  </a:lnTo>
                  <a:lnTo>
                    <a:pt x="0" y="467775"/>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5590" tIns="229108" rIns="715590" bIns="78232" numCol="1" spcCol="1270" anchor="t" anchorCtr="0">
              <a:noAutofit/>
            </a:bodyPr>
            <a:lstStyle/>
            <a:p>
              <a:pPr marL="57150" lvl="1" indent="-57150" algn="l" defTabSz="488950">
                <a:lnSpc>
                  <a:spcPct val="90000"/>
                </a:lnSpc>
                <a:spcBef>
                  <a:spcPct val="0"/>
                </a:spcBef>
                <a:spcAft>
                  <a:spcPct val="15000"/>
                </a:spcAft>
                <a:buChar char="•"/>
              </a:pPr>
              <a:r>
                <a:rPr lang="en-US" b="1" kern="1200"/>
                <a:t>ResourceGroup</a:t>
              </a:r>
              <a:r>
                <a:rPr lang="en-US" kern="1200"/>
                <a:t> table, </a:t>
              </a:r>
              <a:r>
                <a:rPr lang="en-US" b="1" kern="1200"/>
                <a:t>MinTasks</a:t>
              </a:r>
              <a:r>
                <a:rPr lang="en-US" kern="1200"/>
                <a:t> column</a:t>
              </a:r>
            </a:p>
          </p:txBody>
        </p:sp>
        <mc:AlternateContent xmlns:mc="http://schemas.openxmlformats.org/markup-compatibility/2006" xmlns:a14="http://schemas.microsoft.com/office/drawing/2010/main">
          <mc:Choice Requires="a14">
            <p:sp>
              <p:nvSpPr>
                <p:cNvPr id="19" name="Freeform 18">
                  <a:extLst>
                    <a:ext uri="{FF2B5EF4-FFF2-40B4-BE49-F238E27FC236}">
                      <a16:creationId xmlns:a16="http://schemas.microsoft.com/office/drawing/2014/main" id="{6A512D5B-3C46-A84D-9B85-976CE31AE83D}"/>
                    </a:ext>
                  </a:extLst>
                </p:cNvPr>
                <p:cNvSpPr/>
                <p:nvPr/>
              </p:nvSpPr>
              <p:spPr>
                <a:xfrm>
                  <a:off x="2137294" y="3492388"/>
                  <a:ext cx="8629503"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59803" tIns="15852" rIns="259803" bIns="15852" numCol="1" spcCol="1270" anchor="ctr" anchorCtr="0">
                  <a:noAutofit/>
                </a:bodyPr>
                <a:lstStyle/>
                <a:p>
                  <a:pPr marL="0" lvl="0" indent="0" algn="l" defTabSz="488950">
                    <a:lnSpc>
                      <a:spcPct val="90000"/>
                    </a:lnSpc>
                    <a:spcBef>
                      <a:spcPct val="0"/>
                    </a:spcBef>
                    <a:spcAft>
                      <a:spcPct val="35000"/>
                    </a:spcAft>
                    <a:buNone/>
                  </a:pPr>
                  <a:r>
                    <a:rPr lang="en-US" sz="2000" kern="1200" dirty="0"/>
                    <a:t>Let </a:t>
                  </a:r>
                  <a14:m>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𝛼</m:t>
                          </m:r>
                        </m:e>
                        <m:sub>
                          <m:r>
                            <a:rPr lang="en-US" sz="2000" i="1" kern="1200">
                              <a:latin typeface="Cambria Math" panose="02040503050406030204" pitchFamily="18" charset="0"/>
                            </a:rPr>
                            <m:t>𝑔</m:t>
                          </m:r>
                        </m:sub>
                      </m:sSub>
                      <m:r>
                        <a:rPr lang="en-US" sz="2000" i="1" kern="1200">
                          <a:latin typeface="Cambria Math" panose="02040503050406030204" pitchFamily="18" charset="0"/>
                        </a:rPr>
                        <m:t>≥</m:t>
                      </m:r>
                      <m:r>
                        <a:rPr lang="en-US" sz="2000" b="0" i="1" kern="1200">
                          <a:latin typeface="Cambria Math" panose="02040503050406030204" pitchFamily="18" charset="0"/>
                        </a:rPr>
                        <m:t>0</m:t>
                      </m:r>
                    </m:oMath>
                  </a14:m>
                  <a:r>
                    <a:rPr lang="en-US" sz="2000" kern="1200" dirty="0"/>
                    <a:t> be the min number of tasks, </a:t>
                  </a:r>
                  <a14:m>
                    <m:oMath xmlns:m="http://schemas.openxmlformats.org/officeDocument/2006/math">
                      <m:r>
                        <a:rPr lang="en-US" sz="2000" i="1" kern="1200">
                          <a:latin typeface="Cambria Math" panose="02040503050406030204" pitchFamily="18" charset="0"/>
                        </a:rPr>
                        <m:t>𝑡</m:t>
                      </m:r>
                      <m:r>
                        <a:rPr lang="en-US" sz="2000" i="1" kern="1200">
                          <a:latin typeface="Cambria Math" panose="02040503050406030204" pitchFamily="18" charset="0"/>
                        </a:rPr>
                        <m:t>∈</m:t>
                      </m:r>
                      <m:r>
                        <a:rPr lang="en-US" sz="2000" i="1" kern="1200">
                          <a:latin typeface="Cambria Math" panose="02040503050406030204" pitchFamily="18" charset="0"/>
                        </a:rPr>
                        <m:t>𝒯</m:t>
                      </m:r>
                    </m:oMath>
                  </a14:m>
                  <a:r>
                    <a:rPr lang="en-US" sz="2000" kern="1200" dirty="0"/>
                    <a:t>, that resource group </a:t>
                  </a:r>
                  <a14:m>
                    <m:oMath xmlns:m="http://schemas.openxmlformats.org/officeDocument/2006/math">
                      <m:r>
                        <a:rPr lang="en-US" sz="2000" i="1" kern="1200">
                          <a:latin typeface="Cambria Math" panose="02040503050406030204" pitchFamily="18" charset="0"/>
                        </a:rPr>
                        <m:t>𝑔</m:t>
                      </m:r>
                      <m:r>
                        <a:rPr lang="en-US" sz="2000" kern="1200">
                          <a:latin typeface="Cambria Math" panose="02040503050406030204" pitchFamily="18" charset="0"/>
                        </a:rPr>
                        <m:t>∈</m:t>
                      </m:r>
                      <m:r>
                        <a:rPr lang="en-US" sz="2000" i="1" kern="1200">
                          <a:latin typeface="Cambria Math" panose="02040503050406030204" pitchFamily="18" charset="0"/>
                        </a:rPr>
                        <m:t>𝒢</m:t>
                      </m:r>
                    </m:oMath>
                  </a14:m>
                  <a:r>
                    <a:rPr lang="en-US" sz="2000" kern="1200" dirty="0"/>
                    <a:t> can work.</a:t>
                  </a:r>
                </a:p>
              </p:txBody>
            </p:sp>
          </mc:Choice>
          <mc:Fallback xmlns="">
            <p:sp>
              <p:nvSpPr>
                <p:cNvPr id="19" name="Freeform 18">
                  <a:extLst>
                    <a:ext uri="{FF2B5EF4-FFF2-40B4-BE49-F238E27FC236}">
                      <a16:creationId xmlns:a16="http://schemas.microsoft.com/office/drawing/2014/main" id="{6A512D5B-3C46-A84D-9B85-976CE31AE83D}"/>
                    </a:ext>
                  </a:extLst>
                </p:cNvPr>
                <p:cNvSpPr>
                  <a:spLocks noRot="1" noChangeAspect="1" noMove="1" noResize="1" noEditPoints="1" noAdjustHandles="1" noChangeArrowheads="1" noChangeShapeType="1" noTextEdit="1"/>
                </p:cNvSpPr>
                <p:nvPr/>
              </p:nvSpPr>
              <p:spPr>
                <a:xfrm>
                  <a:off x="2137294" y="3492388"/>
                  <a:ext cx="8629503"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a:blipFill>
                  <a:blip r:embed="rId6"/>
                  <a:stretch>
                    <a:fillRect t="-8571" b="-14286"/>
                  </a:stretch>
                </a:blipFill>
              </p:spPr>
              <p:txBody>
                <a:bodyPr/>
                <a:lstStyle/>
                <a:p>
                  <a:r>
                    <a:rPr lang="en-US">
                      <a:noFill/>
                    </a:rPr>
                    <a:t> </a:t>
                  </a:r>
                </a:p>
              </p:txBody>
            </p:sp>
          </mc:Fallback>
        </mc:AlternateContent>
        <p:sp>
          <p:nvSpPr>
            <p:cNvPr id="20" name="Freeform 19">
              <a:extLst>
                <a:ext uri="{FF2B5EF4-FFF2-40B4-BE49-F238E27FC236}">
                  <a16:creationId xmlns:a16="http://schemas.microsoft.com/office/drawing/2014/main" id="{490C735A-20F3-7D4D-9291-7E7C780591A9}"/>
                </a:ext>
              </a:extLst>
            </p:cNvPr>
            <p:cNvSpPr/>
            <p:nvPr/>
          </p:nvSpPr>
          <p:spPr>
            <a:xfrm>
              <a:off x="1979612" y="4344282"/>
              <a:ext cx="9220200" cy="467775"/>
            </a:xfrm>
            <a:custGeom>
              <a:avLst/>
              <a:gdLst>
                <a:gd name="connsiteX0" fmla="*/ 0 w 9220200"/>
                <a:gd name="connsiteY0" fmla="*/ 0 h 467775"/>
                <a:gd name="connsiteX1" fmla="*/ 9220200 w 9220200"/>
                <a:gd name="connsiteY1" fmla="*/ 0 h 467775"/>
                <a:gd name="connsiteX2" fmla="*/ 9220200 w 9220200"/>
                <a:gd name="connsiteY2" fmla="*/ 467775 h 467775"/>
                <a:gd name="connsiteX3" fmla="*/ 0 w 9220200"/>
                <a:gd name="connsiteY3" fmla="*/ 467775 h 467775"/>
                <a:gd name="connsiteX4" fmla="*/ 0 w 9220200"/>
                <a:gd name="connsiteY4" fmla="*/ 0 h 46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0" h="467775">
                  <a:moveTo>
                    <a:pt x="0" y="0"/>
                  </a:moveTo>
                  <a:lnTo>
                    <a:pt x="9220200" y="0"/>
                  </a:lnTo>
                  <a:lnTo>
                    <a:pt x="9220200" y="467775"/>
                  </a:lnTo>
                  <a:lnTo>
                    <a:pt x="0" y="467775"/>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5590" tIns="229108" rIns="715590" bIns="78232" numCol="1" spcCol="1270" anchor="t" anchorCtr="0">
              <a:noAutofit/>
            </a:bodyPr>
            <a:lstStyle/>
            <a:p>
              <a:pPr marL="57150" lvl="1" indent="-57150" algn="l" defTabSz="488950">
                <a:lnSpc>
                  <a:spcPct val="90000"/>
                </a:lnSpc>
                <a:spcBef>
                  <a:spcPct val="0"/>
                </a:spcBef>
                <a:spcAft>
                  <a:spcPct val="15000"/>
                </a:spcAft>
                <a:buChar char="•"/>
              </a:pPr>
              <a:r>
                <a:rPr lang="en-US" b="1" kern="1200"/>
                <a:t>ResourceGroup</a:t>
              </a:r>
              <a:r>
                <a:rPr lang="en-US" kern="1200"/>
                <a:t> table, </a:t>
              </a:r>
              <a:r>
                <a:rPr lang="en-US" b="1" kern="1200"/>
                <a:t>MaxTasks</a:t>
              </a:r>
              <a:r>
                <a:rPr lang="en-US" kern="1200"/>
                <a:t> column</a:t>
              </a:r>
            </a:p>
          </p:txBody>
        </p:sp>
        <mc:AlternateContent xmlns:mc="http://schemas.openxmlformats.org/markup-compatibility/2006" xmlns:a14="http://schemas.microsoft.com/office/drawing/2010/main">
          <mc:Choice Requires="a14">
            <p:sp>
              <p:nvSpPr>
                <p:cNvPr id="21" name="Freeform 20">
                  <a:extLst>
                    <a:ext uri="{FF2B5EF4-FFF2-40B4-BE49-F238E27FC236}">
                      <a16:creationId xmlns:a16="http://schemas.microsoft.com/office/drawing/2014/main" id="{684ED69F-6EC9-474C-A7A0-FA3DF6CDA937}"/>
                    </a:ext>
                  </a:extLst>
                </p:cNvPr>
                <p:cNvSpPr/>
                <p:nvPr/>
              </p:nvSpPr>
              <p:spPr>
                <a:xfrm>
                  <a:off x="2137294" y="4181923"/>
                  <a:ext cx="8629503"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59803" tIns="15852" rIns="259803" bIns="15852" numCol="1" spcCol="1270" anchor="ctr" anchorCtr="0">
                  <a:noAutofit/>
                </a:bodyPr>
                <a:lstStyle/>
                <a:p>
                  <a:pPr marL="0" lvl="0" indent="0" algn="l" defTabSz="488950">
                    <a:lnSpc>
                      <a:spcPct val="90000"/>
                    </a:lnSpc>
                    <a:spcBef>
                      <a:spcPct val="0"/>
                    </a:spcBef>
                    <a:spcAft>
                      <a:spcPct val="35000"/>
                    </a:spcAft>
                    <a:buNone/>
                  </a:pPr>
                  <a:r>
                    <a:rPr lang="en-US" sz="2000" kern="1200" dirty="0"/>
                    <a:t>Let </a:t>
                  </a:r>
                  <a14:m>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𝛽</m:t>
                          </m:r>
                        </m:e>
                        <m:sub>
                          <m:r>
                            <a:rPr lang="en-US" sz="2000" b="0" i="1" kern="1200">
                              <a:latin typeface="Cambria Math" panose="02040503050406030204" pitchFamily="18" charset="0"/>
                            </a:rPr>
                            <m:t>𝑔</m:t>
                          </m:r>
                        </m:sub>
                      </m:sSub>
                      <m:r>
                        <a:rPr lang="en-US" sz="2000" i="1" kern="1200">
                          <a:latin typeface="Cambria Math" panose="02040503050406030204" pitchFamily="18" charset="0"/>
                        </a:rPr>
                        <m:t>≥</m:t>
                      </m:r>
                      <m:r>
                        <a:rPr lang="en-US" sz="2000" b="0" i="1" kern="1200">
                          <a:latin typeface="Cambria Math" panose="02040503050406030204" pitchFamily="18" charset="0"/>
                        </a:rPr>
                        <m:t>0</m:t>
                      </m:r>
                    </m:oMath>
                  </a14:m>
                  <a:r>
                    <a:rPr lang="en-US" sz="2000" kern="1200" dirty="0"/>
                    <a:t> be the max number of tasks, </a:t>
                  </a:r>
                  <a14:m>
                    <m:oMath xmlns:m="http://schemas.openxmlformats.org/officeDocument/2006/math">
                      <m:r>
                        <a:rPr lang="en-US" sz="2000" i="1" kern="1200">
                          <a:latin typeface="Cambria Math" panose="02040503050406030204" pitchFamily="18" charset="0"/>
                        </a:rPr>
                        <m:t>𝑡</m:t>
                      </m:r>
                      <m:r>
                        <a:rPr lang="en-US" sz="2000" i="1" kern="1200">
                          <a:latin typeface="Cambria Math" panose="02040503050406030204" pitchFamily="18" charset="0"/>
                        </a:rPr>
                        <m:t>∈</m:t>
                      </m:r>
                      <m:r>
                        <a:rPr lang="en-US" sz="2000" i="1" kern="1200">
                          <a:latin typeface="Cambria Math" panose="02040503050406030204" pitchFamily="18" charset="0"/>
                        </a:rPr>
                        <m:t>𝒯</m:t>
                      </m:r>
                    </m:oMath>
                  </a14:m>
                  <a:r>
                    <a:rPr lang="en-US" sz="2000" kern="1200" dirty="0"/>
                    <a:t>, that a resource group</a:t>
                  </a:r>
                  <a14:m>
                    <m:oMath xmlns:m="http://schemas.openxmlformats.org/officeDocument/2006/math">
                      <m:r>
                        <a:rPr lang="en-US" sz="2000" b="0" i="0" kern="1200">
                          <a:latin typeface="Cambria Math" panose="02040503050406030204" pitchFamily="18" charset="0"/>
                        </a:rPr>
                        <m:t> </m:t>
                      </m:r>
                      <m:r>
                        <a:rPr lang="en-US" sz="2000" i="1" kern="1200">
                          <a:latin typeface="Cambria Math" panose="02040503050406030204" pitchFamily="18" charset="0"/>
                        </a:rPr>
                        <m:t>𝑔</m:t>
                      </m:r>
                      <m:r>
                        <a:rPr lang="en-US" sz="2000" kern="1200">
                          <a:latin typeface="Cambria Math" panose="02040503050406030204" pitchFamily="18" charset="0"/>
                        </a:rPr>
                        <m:t>∈</m:t>
                      </m:r>
                      <m:r>
                        <a:rPr lang="en-US" sz="2000" i="1" kern="1200">
                          <a:latin typeface="Cambria Math" panose="02040503050406030204" pitchFamily="18" charset="0"/>
                        </a:rPr>
                        <m:t>𝒢</m:t>
                      </m:r>
                    </m:oMath>
                  </a14:m>
                  <a:r>
                    <a:rPr lang="en-US" sz="2000" kern="1200" dirty="0"/>
                    <a:t> can work.</a:t>
                  </a:r>
                </a:p>
              </p:txBody>
            </p:sp>
          </mc:Choice>
          <mc:Fallback xmlns="">
            <p:sp>
              <p:nvSpPr>
                <p:cNvPr id="21" name="Freeform 20">
                  <a:extLst>
                    <a:ext uri="{FF2B5EF4-FFF2-40B4-BE49-F238E27FC236}">
                      <a16:creationId xmlns:a16="http://schemas.microsoft.com/office/drawing/2014/main" id="{684ED69F-6EC9-474C-A7A0-FA3DF6CDA937}"/>
                    </a:ext>
                  </a:extLst>
                </p:cNvPr>
                <p:cNvSpPr>
                  <a:spLocks noRot="1" noChangeAspect="1" noMove="1" noResize="1" noEditPoints="1" noAdjustHandles="1" noChangeArrowheads="1" noChangeShapeType="1" noTextEdit="1"/>
                </p:cNvSpPr>
                <p:nvPr/>
              </p:nvSpPr>
              <p:spPr>
                <a:xfrm>
                  <a:off x="2137294" y="4181923"/>
                  <a:ext cx="8629503"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a:blipFill>
                  <a:blip r:embed="rId7"/>
                  <a:stretch>
                    <a:fillRect t="-8571" b="-14286"/>
                  </a:stretch>
                </a:blipFill>
              </p:spPr>
              <p:txBody>
                <a:bodyPr/>
                <a:lstStyle/>
                <a:p>
                  <a:r>
                    <a:rPr lang="en-US">
                      <a:noFill/>
                    </a:rPr>
                    <a:t> </a:t>
                  </a:r>
                </a:p>
              </p:txBody>
            </p:sp>
          </mc:Fallback>
        </mc:AlternateContent>
      </p:grpSp>
    </p:spTree>
    <p:extLst>
      <p:ext uri="{BB962C8B-B14F-4D97-AF65-F5344CB8AC3E}">
        <p14:creationId xmlns:p14="http://schemas.microsoft.com/office/powerpoint/2010/main" val="94584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18</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0072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kern="1200" dirty="0"/>
                <a:t>7. Validate Results</a:t>
              </a:r>
              <a:r>
                <a:rPr lang="en-US" sz="3000" dirty="0"/>
                <a:t> and Iterate</a:t>
              </a:r>
              <a:endParaRPr lang="en-US" sz="3000" kern="1200" dirty="0"/>
            </a:p>
          </p:txBody>
        </p:sp>
      </p:grpSp>
    </p:spTree>
    <p:extLst>
      <p:ext uri="{BB962C8B-B14F-4D97-AF65-F5344CB8AC3E}">
        <p14:creationId xmlns:p14="http://schemas.microsoft.com/office/powerpoint/2010/main" val="222413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00F5-3308-7742-A555-AC6CC09A5455}"/>
              </a:ext>
            </a:extLst>
          </p:cNvPr>
          <p:cNvSpPr>
            <a:spLocks noGrp="1"/>
          </p:cNvSpPr>
          <p:nvPr>
            <p:ph type="title"/>
          </p:nvPr>
        </p:nvSpPr>
        <p:spPr/>
        <p:txBody>
          <a:bodyPr>
            <a:normAutofit fontScale="90000"/>
          </a:bodyPr>
          <a:lstStyle/>
          <a:p>
            <a:r>
              <a:rPr lang="en-US" dirty="0"/>
              <a:t>Define and Document Datasets</a:t>
            </a:r>
          </a:p>
        </p:txBody>
      </p:sp>
      <p:sp>
        <p:nvSpPr>
          <p:cNvPr id="3" name="Content Placeholder 2">
            <a:extLst>
              <a:ext uri="{FF2B5EF4-FFF2-40B4-BE49-F238E27FC236}">
                <a16:creationId xmlns:a16="http://schemas.microsoft.com/office/drawing/2014/main" id="{DFCFA3FC-7DE4-E344-83B3-D82370D9BD28}"/>
              </a:ext>
            </a:extLst>
          </p:cNvPr>
          <p:cNvSpPr>
            <a:spLocks noGrp="1"/>
          </p:cNvSpPr>
          <p:nvPr>
            <p:ph idx="1"/>
          </p:nvPr>
        </p:nvSpPr>
        <p:spPr>
          <a:xfrm>
            <a:off x="1593436" y="1130440"/>
            <a:ext cx="9782801" cy="5167966"/>
          </a:xfrm>
        </p:spPr>
        <p:txBody>
          <a:bodyPr>
            <a:normAutofit/>
          </a:bodyPr>
          <a:lstStyle/>
          <a:p>
            <a:r>
              <a:rPr lang="en-US" dirty="0"/>
              <a:t>Generally, comes in one of two ways</a:t>
            </a:r>
          </a:p>
          <a:p>
            <a:pPr lvl="1"/>
            <a:r>
              <a:rPr lang="en-US" dirty="0"/>
              <a:t>Client just dumps their data to us</a:t>
            </a:r>
          </a:p>
          <a:p>
            <a:pPr lvl="1"/>
            <a:r>
              <a:rPr lang="en-US" dirty="0"/>
              <a:t>Work with client to determine our data needs and specify what data to send and the format for that data</a:t>
            </a:r>
          </a:p>
          <a:p>
            <a:r>
              <a:rPr lang="en-US" dirty="0"/>
              <a:t>All data should be in a tabular format</a:t>
            </a:r>
          </a:p>
          <a:p>
            <a:pPr lvl="1"/>
            <a:r>
              <a:rPr lang="en-US" dirty="0"/>
              <a:t>CSV</a:t>
            </a:r>
          </a:p>
          <a:p>
            <a:pPr lvl="1"/>
            <a:r>
              <a:rPr lang="en-US" dirty="0"/>
              <a:t>Excel with multiple sheets</a:t>
            </a:r>
          </a:p>
          <a:p>
            <a:endParaRPr lang="en-US" dirty="0"/>
          </a:p>
        </p:txBody>
      </p:sp>
      <p:sp>
        <p:nvSpPr>
          <p:cNvPr id="4" name="Date Placeholder 3">
            <a:extLst>
              <a:ext uri="{FF2B5EF4-FFF2-40B4-BE49-F238E27FC236}">
                <a16:creationId xmlns:a16="http://schemas.microsoft.com/office/drawing/2014/main" id="{43008B4D-A1E9-A441-AD17-A732ED89788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4DC54D1F-B807-EB45-AC25-201C4794E924}"/>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02360BB5-1335-9749-BBA9-DF815C7835ED}"/>
              </a:ext>
            </a:extLst>
          </p:cNvPr>
          <p:cNvSpPr>
            <a:spLocks noGrp="1"/>
          </p:cNvSpPr>
          <p:nvPr>
            <p:ph type="sldNum" sz="quarter" idx="12"/>
          </p:nvPr>
        </p:nvSpPr>
        <p:spPr/>
        <p:txBody>
          <a:bodyPr/>
          <a:lstStyle/>
          <a:p>
            <a:fld id="{7DC1BBB0-96F0-4077-A278-0F3FB5C104D3}" type="slidenum">
              <a:rPr lang="en-US" smtClean="0"/>
              <a:t>19</a:t>
            </a:fld>
            <a:endParaRPr lang="en-US"/>
          </a:p>
        </p:txBody>
      </p:sp>
      <p:pic>
        <p:nvPicPr>
          <p:cNvPr id="7" name="Picture 6">
            <a:extLst>
              <a:ext uri="{FF2B5EF4-FFF2-40B4-BE49-F238E27FC236}">
                <a16:creationId xmlns:a16="http://schemas.microsoft.com/office/drawing/2014/main" id="{8BC9FA12-B720-534B-886A-1009F31B992C}"/>
              </a:ext>
            </a:extLst>
          </p:cNvPr>
          <p:cNvPicPr>
            <a:picLocks noChangeAspect="1"/>
          </p:cNvPicPr>
          <p:nvPr/>
        </p:nvPicPr>
        <p:blipFill>
          <a:blip r:embed="rId2"/>
          <a:srcRect/>
          <a:stretch/>
        </p:blipFill>
        <p:spPr>
          <a:xfrm>
            <a:off x="10437812" y="12560"/>
            <a:ext cx="1368832" cy="1130440"/>
          </a:xfrm>
          <a:prstGeom prst="rect">
            <a:avLst/>
          </a:prstGeom>
        </p:spPr>
      </p:pic>
      <p:pic>
        <p:nvPicPr>
          <p:cNvPr id="13" name="Picture 12" descr="Graph">
            <a:extLst>
              <a:ext uri="{FF2B5EF4-FFF2-40B4-BE49-F238E27FC236}">
                <a16:creationId xmlns:a16="http://schemas.microsoft.com/office/drawing/2014/main" id="{DA1C6E10-146B-BB41-9154-A6AAE1CB989C}"/>
              </a:ext>
            </a:extLst>
          </p:cNvPr>
          <p:cNvPicPr>
            <a:picLocks noChangeAspect="1"/>
          </p:cNvPicPr>
          <p:nvPr/>
        </p:nvPicPr>
        <p:blipFill>
          <a:blip r:embed="rId3">
            <a:duotone>
              <a:prstClr val="black"/>
              <a:schemeClr val="accent4">
                <a:tint val="45000"/>
                <a:satMod val="400000"/>
              </a:schemeClr>
            </a:duotone>
          </a:blip>
          <a:stretch>
            <a:fillRect/>
          </a:stretch>
        </p:blipFill>
        <p:spPr>
          <a:xfrm>
            <a:off x="6425082" y="3429000"/>
            <a:ext cx="4774731" cy="2984207"/>
          </a:xfrm>
          <a:prstGeom prst="rect">
            <a:avLst/>
          </a:prstGeom>
        </p:spPr>
      </p:pic>
    </p:spTree>
    <p:extLst>
      <p:ext uri="{BB962C8B-B14F-4D97-AF65-F5344CB8AC3E}">
        <p14:creationId xmlns:p14="http://schemas.microsoft.com/office/powerpoint/2010/main" val="220639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53818" y="1654087"/>
            <a:ext cx="6852060" cy="430663"/>
          </a:xfrm>
          <a:prstGeom prst="rect">
            <a:avLst/>
          </a:prstGeom>
          <a:noFill/>
        </p:spPr>
        <p:txBody>
          <a:bodyPr wrap="square" rtlCol="0">
            <a:spAutoFit/>
          </a:bodyPr>
          <a:lstStyle/>
          <a:p>
            <a:pPr algn="ctr" defTabSz="456926">
              <a:defRPr/>
            </a:pPr>
            <a:r>
              <a:rPr lang="en-US" sz="2198" b="1" kern="0" dirty="0">
                <a:solidFill>
                  <a:srgbClr val="4A9F7B"/>
                </a:solidFill>
                <a:latin typeface="Calibri" panose="020F0502020204030204"/>
              </a:rPr>
              <a:t>Information Technology</a:t>
            </a:r>
            <a:r>
              <a:rPr lang="en-US" sz="2198" kern="0" dirty="0">
                <a:solidFill>
                  <a:srgbClr val="4A9F7B"/>
                </a:solidFill>
                <a:latin typeface="Calibri" panose="020F0502020204030204"/>
              </a:rPr>
              <a:t> </a:t>
            </a:r>
            <a:r>
              <a:rPr lang="en-US" sz="2198" kern="0" dirty="0">
                <a:solidFill>
                  <a:srgbClr val="CBDDD6"/>
                </a:solidFill>
                <a:latin typeface="Calibri" panose="020F0502020204030204"/>
              </a:rPr>
              <a:t>&amp;</a:t>
            </a:r>
            <a:r>
              <a:rPr lang="en-US" sz="2198" kern="0" dirty="0">
                <a:solidFill>
                  <a:srgbClr val="4A9F7B"/>
                </a:solidFill>
                <a:latin typeface="Calibri" panose="020F0502020204030204"/>
              </a:rPr>
              <a:t> </a:t>
            </a:r>
            <a:r>
              <a:rPr lang="en-US" sz="2198" b="1" kern="0" dirty="0">
                <a:solidFill>
                  <a:srgbClr val="4A9F7B"/>
                </a:solidFill>
                <a:latin typeface="Calibri" panose="020F0502020204030204"/>
              </a:rPr>
              <a:t>Management Consulting</a:t>
            </a:r>
          </a:p>
        </p:txBody>
      </p:sp>
      <p:sp>
        <p:nvSpPr>
          <p:cNvPr id="6" name="TextBox 5"/>
          <p:cNvSpPr txBox="1"/>
          <p:nvPr/>
        </p:nvSpPr>
        <p:spPr>
          <a:xfrm>
            <a:off x="3789410" y="1986710"/>
            <a:ext cx="2203409" cy="338378"/>
          </a:xfrm>
          <a:prstGeom prst="rect">
            <a:avLst/>
          </a:prstGeom>
          <a:noFill/>
        </p:spPr>
        <p:txBody>
          <a:bodyPr wrap="square" rtlCol="0">
            <a:spAutoFit/>
          </a:bodyPr>
          <a:lstStyle/>
          <a:p>
            <a:pPr algn="r" defTabSz="456926">
              <a:defRPr/>
            </a:pPr>
            <a:r>
              <a:rPr lang="en-US" sz="1600" i="1" kern="0" dirty="0">
                <a:solidFill>
                  <a:srgbClr val="4A9F7B"/>
                </a:solidFill>
                <a:latin typeface="Calibri" panose="020F0502020204030204"/>
              </a:rPr>
              <a:t>Advanced Analytics</a:t>
            </a:r>
          </a:p>
        </p:txBody>
      </p:sp>
      <p:sp>
        <p:nvSpPr>
          <p:cNvPr id="7" name="TextBox 6"/>
          <p:cNvSpPr txBox="1"/>
          <p:nvPr/>
        </p:nvSpPr>
        <p:spPr>
          <a:xfrm>
            <a:off x="6266927" y="1986710"/>
            <a:ext cx="1167928" cy="338378"/>
          </a:xfrm>
          <a:prstGeom prst="rect">
            <a:avLst/>
          </a:prstGeom>
          <a:noFill/>
        </p:spPr>
        <p:txBody>
          <a:bodyPr wrap="square" rtlCol="0">
            <a:spAutoFit/>
          </a:bodyPr>
          <a:lstStyle/>
          <a:p>
            <a:pPr defTabSz="456926">
              <a:defRPr/>
            </a:pPr>
            <a:r>
              <a:rPr lang="en-US" sz="1600" i="1" kern="0" dirty="0">
                <a:solidFill>
                  <a:srgbClr val="4A9F7B"/>
                </a:solidFill>
                <a:latin typeface="Calibri" panose="020F0502020204030204"/>
              </a:rPr>
              <a:t>Strategy</a:t>
            </a:r>
          </a:p>
        </p:txBody>
      </p:sp>
      <p:sp>
        <p:nvSpPr>
          <p:cNvPr id="8" name="TextBox 7"/>
          <p:cNvSpPr txBox="1"/>
          <p:nvPr/>
        </p:nvSpPr>
        <p:spPr>
          <a:xfrm>
            <a:off x="6266932" y="2211280"/>
            <a:ext cx="2295535" cy="338378"/>
          </a:xfrm>
          <a:prstGeom prst="rect">
            <a:avLst/>
          </a:prstGeom>
          <a:noFill/>
        </p:spPr>
        <p:txBody>
          <a:bodyPr wrap="square" rtlCol="0">
            <a:spAutoFit/>
          </a:bodyPr>
          <a:lstStyle/>
          <a:p>
            <a:pPr defTabSz="456926">
              <a:defRPr/>
            </a:pPr>
            <a:r>
              <a:rPr lang="en-US" sz="1600" i="1" kern="0" dirty="0">
                <a:solidFill>
                  <a:srgbClr val="4A9F7B"/>
                </a:solidFill>
                <a:latin typeface="Calibri" panose="020F0502020204030204"/>
              </a:rPr>
              <a:t>Process Improvement</a:t>
            </a:r>
          </a:p>
        </p:txBody>
      </p:sp>
      <p:sp>
        <p:nvSpPr>
          <p:cNvPr id="9" name="TextBox 8"/>
          <p:cNvSpPr txBox="1"/>
          <p:nvPr/>
        </p:nvSpPr>
        <p:spPr>
          <a:xfrm>
            <a:off x="3470708" y="2211280"/>
            <a:ext cx="2522108" cy="338378"/>
          </a:xfrm>
          <a:prstGeom prst="rect">
            <a:avLst/>
          </a:prstGeom>
          <a:noFill/>
        </p:spPr>
        <p:txBody>
          <a:bodyPr wrap="square" rtlCol="0">
            <a:spAutoFit/>
          </a:bodyPr>
          <a:lstStyle/>
          <a:p>
            <a:pPr algn="r" defTabSz="456926">
              <a:defRPr/>
            </a:pPr>
            <a:r>
              <a:rPr lang="en-US" sz="1600" i="1" kern="0" dirty="0">
                <a:solidFill>
                  <a:srgbClr val="4A9F7B"/>
                </a:solidFill>
                <a:latin typeface="Calibri" panose="020F0502020204030204"/>
              </a:rPr>
              <a:t>Application Development</a:t>
            </a:r>
          </a:p>
        </p:txBody>
      </p:sp>
      <p:sp>
        <p:nvSpPr>
          <p:cNvPr id="11" name="TextBox 10"/>
          <p:cNvSpPr txBox="1"/>
          <p:nvPr/>
        </p:nvSpPr>
        <p:spPr>
          <a:xfrm>
            <a:off x="1524794" y="2676972"/>
            <a:ext cx="2182036" cy="461425"/>
          </a:xfrm>
          <a:prstGeom prst="rect">
            <a:avLst/>
          </a:prstGeom>
          <a:noFill/>
        </p:spPr>
        <p:txBody>
          <a:bodyPr wrap="square" rtlCol="0">
            <a:spAutoFit/>
          </a:bodyPr>
          <a:lstStyle/>
          <a:p>
            <a:pPr defTabSz="456926">
              <a:defRPr/>
            </a:pPr>
            <a:r>
              <a:rPr lang="en-US" sz="1200" kern="0" dirty="0">
                <a:solidFill>
                  <a:prstClr val="black">
                    <a:lumMod val="50000"/>
                    <a:lumOff val="50000"/>
                  </a:prstClr>
                </a:solidFill>
                <a:latin typeface="Calibri" panose="020F0502020204030204"/>
              </a:rPr>
              <a:t>2 Research Way</a:t>
            </a:r>
          </a:p>
          <a:p>
            <a:pPr defTabSz="456926">
              <a:defRPr/>
            </a:pPr>
            <a:r>
              <a:rPr lang="en-US" sz="1200" kern="0" dirty="0">
                <a:solidFill>
                  <a:prstClr val="black">
                    <a:lumMod val="50000"/>
                    <a:lumOff val="50000"/>
                  </a:prstClr>
                </a:solidFill>
                <a:latin typeface="Calibri" panose="020F0502020204030204"/>
              </a:rPr>
              <a:t>Princeton New Jersey</a:t>
            </a:r>
          </a:p>
        </p:txBody>
      </p:sp>
      <p:sp>
        <p:nvSpPr>
          <p:cNvPr id="12" name="TextBox 11"/>
          <p:cNvSpPr txBox="1"/>
          <p:nvPr/>
        </p:nvSpPr>
        <p:spPr>
          <a:xfrm>
            <a:off x="8387318" y="2676972"/>
            <a:ext cx="2182036" cy="461425"/>
          </a:xfrm>
          <a:prstGeom prst="rect">
            <a:avLst/>
          </a:prstGeom>
          <a:noFill/>
        </p:spPr>
        <p:txBody>
          <a:bodyPr wrap="square" rtlCol="0">
            <a:spAutoFit/>
          </a:bodyPr>
          <a:lstStyle/>
          <a:p>
            <a:pPr algn="r" defTabSz="456926">
              <a:defRPr/>
            </a:pPr>
            <a:r>
              <a:rPr lang="en-US" sz="1200" kern="0" dirty="0">
                <a:solidFill>
                  <a:prstClr val="black">
                    <a:lumMod val="50000"/>
                    <a:lumOff val="50000"/>
                  </a:prstClr>
                </a:solidFill>
                <a:latin typeface="Calibri" panose="020F0502020204030204"/>
              </a:rPr>
              <a:t>590 5</a:t>
            </a:r>
            <a:r>
              <a:rPr lang="en-US" sz="1200" kern="0" baseline="30000" dirty="0">
                <a:solidFill>
                  <a:prstClr val="black">
                    <a:lumMod val="50000"/>
                    <a:lumOff val="50000"/>
                  </a:prstClr>
                </a:solidFill>
                <a:latin typeface="Calibri" panose="020F0502020204030204"/>
              </a:rPr>
              <a:t>th</a:t>
            </a:r>
            <a:r>
              <a:rPr lang="en-US" sz="1200" kern="0" dirty="0">
                <a:solidFill>
                  <a:prstClr val="black">
                    <a:lumMod val="50000"/>
                    <a:lumOff val="50000"/>
                  </a:prstClr>
                </a:solidFill>
                <a:latin typeface="Calibri" panose="020F0502020204030204"/>
              </a:rPr>
              <a:t> Ave</a:t>
            </a:r>
          </a:p>
          <a:p>
            <a:pPr algn="r" defTabSz="456926">
              <a:defRPr/>
            </a:pPr>
            <a:r>
              <a:rPr lang="en-US" sz="1200" kern="0" dirty="0">
                <a:solidFill>
                  <a:prstClr val="black">
                    <a:lumMod val="50000"/>
                    <a:lumOff val="50000"/>
                  </a:prstClr>
                </a:solidFill>
                <a:latin typeface="Calibri" panose="020F0502020204030204"/>
              </a:rPr>
              <a:t>New York City</a:t>
            </a:r>
          </a:p>
        </p:txBody>
      </p:sp>
      <p:sp>
        <p:nvSpPr>
          <p:cNvPr id="13" name="Rectangle 12"/>
          <p:cNvSpPr/>
          <p:nvPr/>
        </p:nvSpPr>
        <p:spPr>
          <a:xfrm>
            <a:off x="2855441" y="1624671"/>
            <a:ext cx="6525404" cy="1070045"/>
          </a:xfrm>
          <a:prstGeom prst="rect">
            <a:avLst/>
          </a:prstGeom>
          <a:noFill/>
          <a:ln w="9525">
            <a:solidFill>
              <a:srgbClr val="4A9F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26">
              <a:defRPr/>
            </a:pPr>
            <a:endParaRPr lang="en-US" sz="1798" kern="0" dirty="0">
              <a:solidFill>
                <a:sysClr val="windowText" lastClr="000000"/>
              </a:solidFill>
              <a:latin typeface="Calibri" panose="020F0502020204030204"/>
            </a:endParaRPr>
          </a:p>
        </p:txBody>
      </p:sp>
      <p:sp>
        <p:nvSpPr>
          <p:cNvPr id="14" name="TextBox 13"/>
          <p:cNvSpPr txBox="1"/>
          <p:nvPr/>
        </p:nvSpPr>
        <p:spPr>
          <a:xfrm>
            <a:off x="2585733" y="4123721"/>
            <a:ext cx="7188230" cy="707518"/>
          </a:xfrm>
          <a:prstGeom prst="rect">
            <a:avLst/>
          </a:prstGeom>
          <a:noFill/>
        </p:spPr>
        <p:txBody>
          <a:bodyPr wrap="square" rtlCol="0">
            <a:spAutoFit/>
          </a:bodyPr>
          <a:lstStyle/>
          <a:p>
            <a:pPr marL="130891" indent="-130891" defTabSz="456926">
              <a:buClr>
                <a:srgbClr val="CBDDD6"/>
              </a:buClr>
              <a:buFont typeface="Wingdings" panose="05000000000000000000" pitchFamily="2" charset="2"/>
              <a:buChar char="§"/>
              <a:defRPr/>
            </a:pPr>
            <a:r>
              <a:rPr lang="en-US" sz="1998" b="1" kern="0" dirty="0">
                <a:solidFill>
                  <a:srgbClr val="4A9F7B"/>
                </a:solidFill>
                <a:latin typeface="Calibri" panose="020F0502020204030204"/>
              </a:rPr>
              <a:t>Track Record</a:t>
            </a:r>
            <a:r>
              <a:rPr lang="en-US" sz="1998" kern="0" dirty="0">
                <a:solidFill>
                  <a:sysClr val="windowText" lastClr="000000"/>
                </a:solidFill>
                <a:latin typeface="Calibri" panose="020F0502020204030204"/>
              </a:rPr>
              <a:t>: 42 years in business under founding leadership; Over 1800 successful completed projects</a:t>
            </a:r>
          </a:p>
        </p:txBody>
      </p:sp>
      <p:sp>
        <p:nvSpPr>
          <p:cNvPr id="17" name="TextBox 16"/>
          <p:cNvSpPr txBox="1"/>
          <p:nvPr/>
        </p:nvSpPr>
        <p:spPr>
          <a:xfrm>
            <a:off x="2558023" y="5789970"/>
            <a:ext cx="8407256" cy="399902"/>
          </a:xfrm>
          <a:prstGeom prst="rect">
            <a:avLst/>
          </a:prstGeom>
          <a:noFill/>
        </p:spPr>
        <p:txBody>
          <a:bodyPr wrap="square" rtlCol="0">
            <a:spAutoFit/>
          </a:bodyPr>
          <a:lstStyle/>
          <a:p>
            <a:pPr marL="130891" indent="-130891" defTabSz="456926">
              <a:buClr>
                <a:srgbClr val="CBDDD6"/>
              </a:buClr>
              <a:buFont typeface="Wingdings" panose="05000000000000000000" pitchFamily="2" charset="2"/>
              <a:buChar char="§"/>
              <a:defRPr/>
            </a:pPr>
            <a:r>
              <a:rPr lang="en-US" sz="1998" b="1" kern="0" dirty="0">
                <a:solidFill>
                  <a:srgbClr val="4A9F7B"/>
                </a:solidFill>
                <a:latin typeface="Calibri" panose="020F0502020204030204"/>
              </a:rPr>
              <a:t>Mission</a:t>
            </a:r>
            <a:r>
              <a:rPr lang="en-US" sz="1998" kern="0" dirty="0">
                <a:solidFill>
                  <a:sysClr val="windowText" lastClr="000000"/>
                </a:solidFill>
                <a:latin typeface="Calibri" panose="020F0502020204030204"/>
              </a:rPr>
              <a:t>: Helping clients Accelerate their Digital Transformation</a:t>
            </a:r>
          </a:p>
        </p:txBody>
      </p:sp>
      <p:sp>
        <p:nvSpPr>
          <p:cNvPr id="18" name="TextBox 17"/>
          <p:cNvSpPr txBox="1"/>
          <p:nvPr/>
        </p:nvSpPr>
        <p:spPr>
          <a:xfrm>
            <a:off x="2622892" y="3522072"/>
            <a:ext cx="8476019" cy="399902"/>
          </a:xfrm>
          <a:prstGeom prst="rect">
            <a:avLst/>
          </a:prstGeom>
          <a:noFill/>
        </p:spPr>
        <p:txBody>
          <a:bodyPr wrap="square" rtlCol="0">
            <a:spAutoFit/>
          </a:bodyPr>
          <a:lstStyle/>
          <a:p>
            <a:pPr marL="130891" indent="-130891" defTabSz="456926">
              <a:buClr>
                <a:srgbClr val="CBDDD6"/>
              </a:buClr>
              <a:buFont typeface="Wingdings" panose="05000000000000000000" pitchFamily="2" charset="2"/>
              <a:buChar char="§"/>
              <a:defRPr/>
            </a:pPr>
            <a:r>
              <a:rPr lang="en-US" sz="1998" b="1" kern="0" dirty="0">
                <a:solidFill>
                  <a:srgbClr val="4A9F7B"/>
                </a:solidFill>
                <a:latin typeface="Calibri" panose="020F0502020204030204"/>
              </a:rPr>
              <a:t>Clients</a:t>
            </a:r>
            <a:r>
              <a:rPr lang="en-US" sz="1998" kern="0" dirty="0">
                <a:solidFill>
                  <a:sysClr val="windowText" lastClr="000000"/>
                </a:solidFill>
                <a:latin typeface="Calibri" panose="020F0502020204030204"/>
              </a:rPr>
              <a:t>: Leading transportation and industrial supply chain organizations</a:t>
            </a:r>
          </a:p>
        </p:txBody>
      </p:sp>
      <p:sp>
        <p:nvSpPr>
          <p:cNvPr id="19" name="TextBox 18"/>
          <p:cNvSpPr txBox="1"/>
          <p:nvPr/>
        </p:nvSpPr>
        <p:spPr>
          <a:xfrm>
            <a:off x="3305042" y="2909906"/>
            <a:ext cx="5592758" cy="369140"/>
          </a:xfrm>
          <a:prstGeom prst="rect">
            <a:avLst/>
          </a:prstGeom>
          <a:solidFill>
            <a:srgbClr val="4A9F7B"/>
          </a:solidFill>
          <a:ln>
            <a:solidFill>
              <a:srgbClr val="CBDDD6"/>
            </a:solidFill>
          </a:ln>
        </p:spPr>
        <p:txBody>
          <a:bodyPr wrap="square" rtlCol="0">
            <a:spAutoFit/>
          </a:bodyPr>
          <a:lstStyle/>
          <a:p>
            <a:pPr algn="ctr" defTabSz="456926">
              <a:defRPr/>
            </a:pPr>
            <a:r>
              <a:rPr lang="en-US" sz="1798" kern="0" dirty="0">
                <a:solidFill>
                  <a:prstClr val="white"/>
                </a:solidFill>
                <a:latin typeface="Calibri" panose="020F0502020204030204"/>
              </a:rPr>
              <a:t>Transformation through AI and Optimization</a:t>
            </a:r>
          </a:p>
        </p:txBody>
      </p:sp>
      <p:sp>
        <p:nvSpPr>
          <p:cNvPr id="20" name="Down Arrow 26"/>
          <p:cNvSpPr/>
          <p:nvPr/>
        </p:nvSpPr>
        <p:spPr>
          <a:xfrm>
            <a:off x="5960371" y="2699242"/>
            <a:ext cx="303980" cy="193166"/>
          </a:xfrm>
          <a:prstGeom prst="downArrow">
            <a:avLst/>
          </a:prstGeom>
          <a:solidFill>
            <a:srgbClr val="4A9F7B"/>
          </a:solidFill>
          <a:ln>
            <a:solidFill>
              <a:srgbClr val="CBDD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26">
              <a:defRPr/>
            </a:pPr>
            <a:endParaRPr lang="en-US" sz="1798" kern="0" dirty="0">
              <a:solidFill>
                <a:sysClr val="windowText" lastClr="000000"/>
              </a:solidFill>
              <a:latin typeface="Calibri" panose="020F0502020204030204"/>
            </a:endParaRPr>
          </a:p>
        </p:txBody>
      </p:sp>
      <p:pic>
        <p:nvPicPr>
          <p:cNvPr id="3" name="Picture 14"/>
          <p:cNvPicPr>
            <a:picLocks noChangeAspect="1" noChangeArrowheads="1"/>
          </p:cNvPicPr>
          <p:nvPr/>
        </p:nvPicPr>
        <p:blipFill rotWithShape="1">
          <a:blip r:embed="rId3" cstate="print"/>
          <a:srcRect l="6800" t="26572" r="8399" b="8506"/>
          <a:stretch/>
        </p:blipFill>
        <p:spPr bwMode="auto">
          <a:xfrm>
            <a:off x="9264839" y="1620058"/>
            <a:ext cx="1399193" cy="1070046"/>
          </a:xfrm>
          <a:prstGeom prst="rect">
            <a:avLst/>
          </a:prstGeom>
          <a:noFill/>
          <a:ln w="9525">
            <a:solidFill>
              <a:schemeClr val="accent1">
                <a:lumMod val="75000"/>
              </a:schemeClr>
            </a:solidFill>
            <a:miter lim="800000"/>
            <a:headEnd/>
            <a:tailEnd/>
          </a:ln>
        </p:spPr>
      </p:pic>
      <p:pic>
        <p:nvPicPr>
          <p:cNvPr id="4" name="Picture 2" descr="http://www.princeton.com/drupal/sites/default/files/styles/page_image/public/Office.home__0.jpg?itok=EIkB_DXY"/>
          <p:cNvPicPr>
            <a:picLocks noChangeAspect="1" noChangeArrowheads="1"/>
          </p:cNvPicPr>
          <p:nvPr/>
        </p:nvPicPr>
        <p:blipFill rotWithShape="1">
          <a:blip r:embed="rId4">
            <a:extLst>
              <a:ext uri="{28A0092B-C50C-407E-A947-70E740481C1C}">
                <a14:useLocalDpi xmlns:a14="http://schemas.microsoft.com/office/drawing/2010/main" val="0"/>
              </a:ext>
            </a:extLst>
          </a:blip>
          <a:srcRect r="19881"/>
          <a:stretch/>
        </p:blipFill>
        <p:spPr bwMode="auto">
          <a:xfrm>
            <a:off x="1493878" y="1617083"/>
            <a:ext cx="1488613" cy="1077633"/>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9920807-417A-4B82-A71D-CA99A85ADFF0}"/>
              </a:ext>
            </a:extLst>
          </p:cNvPr>
          <p:cNvSpPr txBox="1"/>
          <p:nvPr/>
        </p:nvSpPr>
        <p:spPr>
          <a:xfrm>
            <a:off x="2571369" y="4919567"/>
            <a:ext cx="7407222" cy="707518"/>
          </a:xfrm>
          <a:prstGeom prst="rect">
            <a:avLst/>
          </a:prstGeom>
          <a:noFill/>
        </p:spPr>
        <p:txBody>
          <a:bodyPr wrap="square" rtlCol="0">
            <a:spAutoFit/>
          </a:bodyPr>
          <a:lstStyle/>
          <a:p>
            <a:pPr marL="130891" indent="-130891" defTabSz="456926">
              <a:buClr>
                <a:srgbClr val="CBDDD6"/>
              </a:buClr>
              <a:buFont typeface="Wingdings" panose="05000000000000000000" pitchFamily="2" charset="2"/>
              <a:buChar char="§"/>
              <a:defRPr/>
            </a:pPr>
            <a:r>
              <a:rPr lang="en-US" sz="1998" b="1" kern="0" dirty="0">
                <a:solidFill>
                  <a:srgbClr val="4A9F7B"/>
                </a:solidFill>
                <a:latin typeface="Calibri" panose="020F0502020204030204"/>
              </a:rPr>
              <a:t>Experience</a:t>
            </a:r>
            <a:r>
              <a:rPr lang="en-US" sz="1998" kern="0" dirty="0">
                <a:solidFill>
                  <a:sysClr val="windowText" lastClr="000000"/>
                </a:solidFill>
                <a:latin typeface="Calibri" panose="020F0502020204030204"/>
              </a:rPr>
              <a:t>: Senior Staff (top 28 consultants) average 15+ years; Firm Leadership (6 Directors) average 20+ years experience</a:t>
            </a:r>
          </a:p>
        </p:txBody>
      </p:sp>
      <p:pic>
        <p:nvPicPr>
          <p:cNvPr id="15" name="Picture 14">
            <a:extLst>
              <a:ext uri="{FF2B5EF4-FFF2-40B4-BE49-F238E27FC236}">
                <a16:creationId xmlns:a16="http://schemas.microsoft.com/office/drawing/2014/main" id="{EEBA45F3-A54F-4D80-AB72-E7ACB0A5B323}"/>
              </a:ext>
            </a:extLst>
          </p:cNvPr>
          <p:cNvPicPr>
            <a:picLocks noChangeAspect="1"/>
          </p:cNvPicPr>
          <p:nvPr/>
        </p:nvPicPr>
        <p:blipFill>
          <a:blip r:embed="rId5"/>
          <a:stretch>
            <a:fillRect/>
          </a:stretch>
        </p:blipFill>
        <p:spPr>
          <a:xfrm>
            <a:off x="1830017" y="5773505"/>
            <a:ext cx="728007" cy="663582"/>
          </a:xfrm>
          <a:prstGeom prst="rect">
            <a:avLst/>
          </a:prstGeom>
        </p:spPr>
      </p:pic>
      <p:pic>
        <p:nvPicPr>
          <p:cNvPr id="25" name="Picture 24">
            <a:extLst>
              <a:ext uri="{FF2B5EF4-FFF2-40B4-BE49-F238E27FC236}">
                <a16:creationId xmlns:a16="http://schemas.microsoft.com/office/drawing/2014/main" id="{3217B7F6-4414-429C-8829-CFAFE5BEA2B3}"/>
              </a:ext>
            </a:extLst>
          </p:cNvPr>
          <p:cNvPicPr>
            <a:picLocks noChangeAspect="1"/>
          </p:cNvPicPr>
          <p:nvPr/>
        </p:nvPicPr>
        <p:blipFill>
          <a:blip r:embed="rId6"/>
          <a:stretch>
            <a:fillRect/>
          </a:stretch>
        </p:blipFill>
        <p:spPr>
          <a:xfrm>
            <a:off x="1891625" y="3443883"/>
            <a:ext cx="679743" cy="598365"/>
          </a:xfrm>
          <a:prstGeom prst="rect">
            <a:avLst/>
          </a:prstGeom>
        </p:spPr>
      </p:pic>
      <p:pic>
        <p:nvPicPr>
          <p:cNvPr id="27" name="Picture 26">
            <a:extLst>
              <a:ext uri="{FF2B5EF4-FFF2-40B4-BE49-F238E27FC236}">
                <a16:creationId xmlns:a16="http://schemas.microsoft.com/office/drawing/2014/main" id="{04EB6852-4410-4237-A8FC-E6ED9268C357}"/>
              </a:ext>
            </a:extLst>
          </p:cNvPr>
          <p:cNvPicPr>
            <a:picLocks noChangeAspect="1"/>
          </p:cNvPicPr>
          <p:nvPr/>
        </p:nvPicPr>
        <p:blipFill>
          <a:blip r:embed="rId7"/>
          <a:stretch>
            <a:fillRect/>
          </a:stretch>
        </p:blipFill>
        <p:spPr>
          <a:xfrm>
            <a:off x="1905961" y="4988625"/>
            <a:ext cx="626935" cy="638460"/>
          </a:xfrm>
          <a:prstGeom prst="rect">
            <a:avLst/>
          </a:prstGeom>
        </p:spPr>
      </p:pic>
      <p:pic>
        <p:nvPicPr>
          <p:cNvPr id="23" name="Picture 22">
            <a:extLst>
              <a:ext uri="{FF2B5EF4-FFF2-40B4-BE49-F238E27FC236}">
                <a16:creationId xmlns:a16="http://schemas.microsoft.com/office/drawing/2014/main" id="{9E09554B-BDF9-42AF-852D-CB9C4F9EF969}"/>
              </a:ext>
            </a:extLst>
          </p:cNvPr>
          <p:cNvPicPr>
            <a:picLocks noChangeAspect="1"/>
          </p:cNvPicPr>
          <p:nvPr/>
        </p:nvPicPr>
        <p:blipFill>
          <a:blip r:embed="rId8"/>
          <a:stretch>
            <a:fillRect/>
          </a:stretch>
        </p:blipFill>
        <p:spPr>
          <a:xfrm>
            <a:off x="1861662" y="4177103"/>
            <a:ext cx="730289" cy="643719"/>
          </a:xfrm>
          <a:prstGeom prst="rect">
            <a:avLst/>
          </a:prstGeom>
        </p:spPr>
      </p:pic>
      <p:pic>
        <p:nvPicPr>
          <p:cNvPr id="22" name="Picture 21">
            <a:extLst>
              <a:ext uri="{FF2B5EF4-FFF2-40B4-BE49-F238E27FC236}">
                <a16:creationId xmlns:a16="http://schemas.microsoft.com/office/drawing/2014/main" id="{6BE1170B-8F30-41A2-91AD-CAB25DD50D70}"/>
              </a:ext>
            </a:extLst>
          </p:cNvPr>
          <p:cNvPicPr>
            <a:picLocks noChangeAspect="1"/>
          </p:cNvPicPr>
          <p:nvPr/>
        </p:nvPicPr>
        <p:blipFill>
          <a:blip r:embed="rId9"/>
          <a:stretch>
            <a:fillRect/>
          </a:stretch>
        </p:blipFill>
        <p:spPr>
          <a:xfrm>
            <a:off x="4448812" y="350102"/>
            <a:ext cx="3269336" cy="854386"/>
          </a:xfrm>
          <a:prstGeom prst="rect">
            <a:avLst/>
          </a:prstGeom>
        </p:spPr>
      </p:pic>
      <p:sp>
        <p:nvSpPr>
          <p:cNvPr id="24" name="TextBox 23">
            <a:extLst>
              <a:ext uri="{FF2B5EF4-FFF2-40B4-BE49-F238E27FC236}">
                <a16:creationId xmlns:a16="http://schemas.microsoft.com/office/drawing/2014/main" id="{D02B693C-5D65-4B54-B173-BC147D150E80}"/>
              </a:ext>
            </a:extLst>
          </p:cNvPr>
          <p:cNvSpPr txBox="1"/>
          <p:nvPr/>
        </p:nvSpPr>
        <p:spPr>
          <a:xfrm>
            <a:off x="4863228" y="1186276"/>
            <a:ext cx="2517259" cy="307617"/>
          </a:xfrm>
          <a:prstGeom prst="rect">
            <a:avLst/>
          </a:prstGeom>
          <a:noFill/>
        </p:spPr>
        <p:txBody>
          <a:bodyPr wrap="square" rtlCol="0">
            <a:spAutoFit/>
          </a:bodyPr>
          <a:lstStyle/>
          <a:p>
            <a:pPr algn="ctr" defTabSz="913852">
              <a:defRPr/>
            </a:pPr>
            <a:r>
              <a:rPr lang="en-US" sz="1400" kern="0" dirty="0">
                <a:solidFill>
                  <a:srgbClr val="0066FF"/>
                </a:solidFill>
                <a:latin typeface="Calibri" panose="020F0502020204030204" pitchFamily="34" charset="0"/>
              </a:rPr>
              <a:t>www.princeton.com</a:t>
            </a:r>
          </a:p>
        </p:txBody>
      </p:sp>
      <p:sp>
        <p:nvSpPr>
          <p:cNvPr id="29" name="Rectangle 28">
            <a:extLst>
              <a:ext uri="{FF2B5EF4-FFF2-40B4-BE49-F238E27FC236}">
                <a16:creationId xmlns:a16="http://schemas.microsoft.com/office/drawing/2014/main" id="{DCE115E1-4CE2-44AC-8B27-2FC4BCE2F84E}"/>
              </a:ext>
            </a:extLst>
          </p:cNvPr>
          <p:cNvSpPr/>
          <p:nvPr/>
        </p:nvSpPr>
        <p:spPr bwMode="auto">
          <a:xfrm>
            <a:off x="8226900" y="1787"/>
            <a:ext cx="3655696" cy="456962"/>
          </a:xfrm>
          <a:prstGeom prst="rect">
            <a:avLst/>
          </a:prstGeom>
          <a:solidFill>
            <a:schemeClr val="bg1"/>
          </a:solidFill>
          <a:ln w="9525" cap="flat" cmpd="sng" algn="ctr">
            <a:noFill/>
            <a:prstDash val="solid"/>
            <a:round/>
            <a:headEnd type="none" w="med" len="med"/>
            <a:tailEnd type="none" w="med" len="med"/>
          </a:ln>
          <a:effectLst/>
        </p:spPr>
        <p:txBody>
          <a:bodyPr vert="horz" wrap="square" lIns="91381" tIns="45690" rIns="91381" bIns="45690" numCol="1" rtlCol="0" anchor="ctr" anchorCtr="0" compatLnSpc="1">
            <a:prstTxWarp prst="textNoShape">
              <a:avLst/>
            </a:prstTxWarp>
          </a:bodyPr>
          <a:lstStyle/>
          <a:p>
            <a:pPr defTabSz="913852" fontAlgn="base">
              <a:lnSpc>
                <a:spcPct val="90000"/>
              </a:lnSpc>
              <a:spcBef>
                <a:spcPct val="0"/>
              </a:spcBef>
              <a:spcAft>
                <a:spcPct val="0"/>
              </a:spcAft>
              <a:defRPr/>
            </a:pPr>
            <a:endParaRPr lang="en-US" sz="2398" b="1" dirty="0">
              <a:solidFill>
                <a:prstClr val="black"/>
              </a:solidFill>
              <a:latin typeface="Arial" charset="0"/>
            </a:endParaRPr>
          </a:p>
        </p:txBody>
      </p:sp>
    </p:spTree>
    <p:extLst>
      <p:ext uri="{BB962C8B-B14F-4D97-AF65-F5344CB8AC3E}">
        <p14:creationId xmlns:p14="http://schemas.microsoft.com/office/powerpoint/2010/main" val="72255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F40F5-8FF5-ED4F-9DD8-B901768C3C6F}"/>
              </a:ext>
            </a:extLst>
          </p:cNvPr>
          <p:cNvSpPr>
            <a:spLocks noGrp="1"/>
          </p:cNvSpPr>
          <p:nvPr>
            <p:ph type="title"/>
          </p:nvPr>
        </p:nvSpPr>
        <p:spPr/>
        <p:txBody>
          <a:bodyPr>
            <a:normAutofit fontScale="90000"/>
          </a:bodyPr>
          <a:lstStyle/>
          <a:p>
            <a:r>
              <a:rPr lang="en-US" dirty="0"/>
              <a:t>Client Data Dump</a:t>
            </a:r>
          </a:p>
        </p:txBody>
      </p:sp>
      <p:sp>
        <p:nvSpPr>
          <p:cNvPr id="3" name="Content Placeholder 2">
            <a:extLst>
              <a:ext uri="{FF2B5EF4-FFF2-40B4-BE49-F238E27FC236}">
                <a16:creationId xmlns:a16="http://schemas.microsoft.com/office/drawing/2014/main" id="{0D5DBC40-0274-BD48-BE7C-001BDB8846D7}"/>
              </a:ext>
            </a:extLst>
          </p:cNvPr>
          <p:cNvSpPr>
            <a:spLocks noGrp="1"/>
          </p:cNvSpPr>
          <p:nvPr>
            <p:ph idx="1"/>
          </p:nvPr>
        </p:nvSpPr>
        <p:spPr>
          <a:xfrm>
            <a:off x="1593436" y="1130439"/>
            <a:ext cx="9782801" cy="5167967"/>
          </a:xfrm>
        </p:spPr>
        <p:txBody>
          <a:bodyPr>
            <a:normAutofit/>
          </a:bodyPr>
          <a:lstStyle/>
          <a:p>
            <a:r>
              <a:rPr lang="en-US" dirty="0"/>
              <a:t>When the client dumps data to us, we refer to that as the “raw data format”. </a:t>
            </a:r>
          </a:p>
          <a:p>
            <a:pPr lvl="1"/>
            <a:r>
              <a:rPr lang="en-US" dirty="0"/>
              <a:t>Production data</a:t>
            </a:r>
          </a:p>
          <a:p>
            <a:pPr lvl="1"/>
            <a:r>
              <a:rPr lang="en-US" dirty="0"/>
              <a:t>Not necessarily model friendly</a:t>
            </a:r>
          </a:p>
          <a:p>
            <a:r>
              <a:rPr lang="en-US" dirty="0"/>
              <a:t>Using Python and Pandas, transform this data to a format that’s model friendly, the “model data format”</a:t>
            </a:r>
          </a:p>
          <a:p>
            <a:pPr lvl="1"/>
            <a:r>
              <a:rPr lang="en-US" dirty="0"/>
              <a:t>Calendar dates transformed to discrete periods</a:t>
            </a:r>
          </a:p>
          <a:p>
            <a:pPr lvl="1"/>
            <a:r>
              <a:rPr lang="en-US" dirty="0"/>
              <a:t>Dropping unnecessary data</a:t>
            </a:r>
          </a:p>
          <a:p>
            <a:pPr lvl="1"/>
            <a:r>
              <a:rPr lang="en-US" dirty="0"/>
              <a:t>Combining multiple production tables into data tables we’ve defined</a:t>
            </a:r>
          </a:p>
          <a:p>
            <a:pPr lvl="1"/>
            <a:endParaRPr lang="en-US" dirty="0"/>
          </a:p>
        </p:txBody>
      </p:sp>
      <p:sp>
        <p:nvSpPr>
          <p:cNvPr id="4" name="Date Placeholder 3">
            <a:extLst>
              <a:ext uri="{FF2B5EF4-FFF2-40B4-BE49-F238E27FC236}">
                <a16:creationId xmlns:a16="http://schemas.microsoft.com/office/drawing/2014/main" id="{23258817-9624-0D47-9EC5-64350267AE92}"/>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A056A573-3AF9-1349-82F2-756E14E86155}"/>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313E7927-99A4-A541-9397-CF1CBEBEAADA}"/>
              </a:ext>
            </a:extLst>
          </p:cNvPr>
          <p:cNvSpPr>
            <a:spLocks noGrp="1"/>
          </p:cNvSpPr>
          <p:nvPr>
            <p:ph type="sldNum" sz="quarter" idx="12"/>
          </p:nvPr>
        </p:nvSpPr>
        <p:spPr/>
        <p:txBody>
          <a:bodyPr/>
          <a:lstStyle/>
          <a:p>
            <a:fld id="{7DC1BBB0-96F0-4077-A278-0F3FB5C104D3}" type="slidenum">
              <a:rPr lang="en-US" smtClean="0"/>
              <a:t>20</a:t>
            </a:fld>
            <a:endParaRPr lang="en-US"/>
          </a:p>
        </p:txBody>
      </p:sp>
      <p:pic>
        <p:nvPicPr>
          <p:cNvPr id="7" name="Picture 6">
            <a:extLst>
              <a:ext uri="{FF2B5EF4-FFF2-40B4-BE49-F238E27FC236}">
                <a16:creationId xmlns:a16="http://schemas.microsoft.com/office/drawing/2014/main" id="{598A399E-ADD4-8E4E-B063-FB5E778A5B54}"/>
              </a:ext>
            </a:extLst>
          </p:cNvPr>
          <p:cNvPicPr>
            <a:picLocks noChangeAspect="1"/>
          </p:cNvPicPr>
          <p:nvPr/>
        </p:nvPicPr>
        <p:blipFill>
          <a:blip r:embed="rId2"/>
          <a:srcRect/>
          <a:stretch/>
        </p:blipFill>
        <p:spPr>
          <a:xfrm>
            <a:off x="10437812" y="12561"/>
            <a:ext cx="1368832" cy="1130439"/>
          </a:xfrm>
          <a:prstGeom prst="rect">
            <a:avLst/>
          </a:prstGeom>
        </p:spPr>
      </p:pic>
    </p:spTree>
    <p:extLst>
      <p:ext uri="{BB962C8B-B14F-4D97-AF65-F5344CB8AC3E}">
        <p14:creationId xmlns:p14="http://schemas.microsoft.com/office/powerpoint/2010/main" val="2113369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F40F5-8FF5-ED4F-9DD8-B901768C3C6F}"/>
              </a:ext>
            </a:extLst>
          </p:cNvPr>
          <p:cNvSpPr>
            <a:spLocks noGrp="1"/>
          </p:cNvSpPr>
          <p:nvPr>
            <p:ph type="title"/>
          </p:nvPr>
        </p:nvSpPr>
        <p:spPr/>
        <p:txBody>
          <a:bodyPr>
            <a:normAutofit fontScale="90000"/>
          </a:bodyPr>
          <a:lstStyle/>
          <a:p>
            <a:r>
              <a:rPr lang="en-US" dirty="0"/>
              <a:t>Use Created Data Tables</a:t>
            </a:r>
          </a:p>
        </p:txBody>
      </p:sp>
      <p:sp>
        <p:nvSpPr>
          <p:cNvPr id="3" name="Content Placeholder 2">
            <a:extLst>
              <a:ext uri="{FF2B5EF4-FFF2-40B4-BE49-F238E27FC236}">
                <a16:creationId xmlns:a16="http://schemas.microsoft.com/office/drawing/2014/main" id="{0D5DBC40-0274-BD48-BE7C-001BDB8846D7}"/>
              </a:ext>
            </a:extLst>
          </p:cNvPr>
          <p:cNvSpPr>
            <a:spLocks noGrp="1"/>
          </p:cNvSpPr>
          <p:nvPr>
            <p:ph idx="1"/>
          </p:nvPr>
        </p:nvSpPr>
        <p:spPr>
          <a:xfrm>
            <a:off x="1593436" y="1130439"/>
            <a:ext cx="9782801" cy="5167967"/>
          </a:xfrm>
        </p:spPr>
        <p:txBody>
          <a:bodyPr>
            <a:normAutofit/>
          </a:bodyPr>
          <a:lstStyle/>
          <a:p>
            <a:r>
              <a:rPr lang="en-US" dirty="0"/>
              <a:t>Client uses the data tables we create to feed data to us</a:t>
            </a:r>
          </a:p>
          <a:p>
            <a:pPr lvl="1"/>
            <a:r>
              <a:rPr lang="en-US" dirty="0"/>
              <a:t>This is the best way for us, which means it almost never happens</a:t>
            </a:r>
          </a:p>
          <a:p>
            <a:pPr lvl="1"/>
            <a:r>
              <a:rPr lang="en-US" dirty="0"/>
              <a:t>Cuts down on the data passed and work we do, since the data matches our tables</a:t>
            </a:r>
          </a:p>
          <a:p>
            <a:r>
              <a:rPr lang="en-US" dirty="0"/>
              <a:t>Still may need some processing</a:t>
            </a:r>
          </a:p>
          <a:p>
            <a:pPr lvl="1"/>
            <a:r>
              <a:rPr lang="en-US" dirty="0"/>
              <a:t>Calendar to discrete periods</a:t>
            </a:r>
          </a:p>
          <a:p>
            <a:pPr lvl="1"/>
            <a:endParaRPr lang="en-US" dirty="0"/>
          </a:p>
        </p:txBody>
      </p:sp>
      <p:sp>
        <p:nvSpPr>
          <p:cNvPr id="4" name="Date Placeholder 3">
            <a:extLst>
              <a:ext uri="{FF2B5EF4-FFF2-40B4-BE49-F238E27FC236}">
                <a16:creationId xmlns:a16="http://schemas.microsoft.com/office/drawing/2014/main" id="{23258817-9624-0D47-9EC5-64350267AE92}"/>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A056A573-3AF9-1349-82F2-756E14E86155}"/>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313E7927-99A4-A541-9397-CF1CBEBEAADA}"/>
              </a:ext>
            </a:extLst>
          </p:cNvPr>
          <p:cNvSpPr>
            <a:spLocks noGrp="1"/>
          </p:cNvSpPr>
          <p:nvPr>
            <p:ph type="sldNum" sz="quarter" idx="12"/>
          </p:nvPr>
        </p:nvSpPr>
        <p:spPr/>
        <p:txBody>
          <a:bodyPr/>
          <a:lstStyle/>
          <a:p>
            <a:fld id="{7DC1BBB0-96F0-4077-A278-0F3FB5C104D3}" type="slidenum">
              <a:rPr lang="en-US" smtClean="0"/>
              <a:t>21</a:t>
            </a:fld>
            <a:endParaRPr lang="en-US"/>
          </a:p>
        </p:txBody>
      </p:sp>
      <p:pic>
        <p:nvPicPr>
          <p:cNvPr id="7" name="Picture 6">
            <a:extLst>
              <a:ext uri="{FF2B5EF4-FFF2-40B4-BE49-F238E27FC236}">
                <a16:creationId xmlns:a16="http://schemas.microsoft.com/office/drawing/2014/main" id="{598A399E-ADD4-8E4E-B063-FB5E778A5B54}"/>
              </a:ext>
            </a:extLst>
          </p:cNvPr>
          <p:cNvPicPr>
            <a:picLocks noChangeAspect="1"/>
          </p:cNvPicPr>
          <p:nvPr/>
        </p:nvPicPr>
        <p:blipFill>
          <a:blip r:embed="rId2"/>
          <a:srcRect/>
          <a:stretch/>
        </p:blipFill>
        <p:spPr>
          <a:xfrm>
            <a:off x="10437812" y="12561"/>
            <a:ext cx="1368832" cy="1130439"/>
          </a:xfrm>
          <a:prstGeom prst="rect">
            <a:avLst/>
          </a:prstGeom>
        </p:spPr>
      </p:pic>
    </p:spTree>
    <p:extLst>
      <p:ext uri="{BB962C8B-B14F-4D97-AF65-F5344CB8AC3E}">
        <p14:creationId xmlns:p14="http://schemas.microsoft.com/office/powerpoint/2010/main" val="195231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F40F5-8FF5-ED4F-9DD8-B901768C3C6F}"/>
              </a:ext>
            </a:extLst>
          </p:cNvPr>
          <p:cNvSpPr>
            <a:spLocks noGrp="1"/>
          </p:cNvSpPr>
          <p:nvPr>
            <p:ph type="title"/>
          </p:nvPr>
        </p:nvSpPr>
        <p:spPr/>
        <p:txBody>
          <a:bodyPr>
            <a:normAutofit fontScale="90000"/>
          </a:bodyPr>
          <a:lstStyle/>
          <a:p>
            <a:r>
              <a:rPr lang="en-US" dirty="0"/>
              <a:t>Collect Data From the Client</a:t>
            </a:r>
          </a:p>
        </p:txBody>
      </p:sp>
      <p:sp>
        <p:nvSpPr>
          <p:cNvPr id="3" name="Content Placeholder 2">
            <a:extLst>
              <a:ext uri="{FF2B5EF4-FFF2-40B4-BE49-F238E27FC236}">
                <a16:creationId xmlns:a16="http://schemas.microsoft.com/office/drawing/2014/main" id="{0D5DBC40-0274-BD48-BE7C-001BDB8846D7}"/>
              </a:ext>
            </a:extLst>
          </p:cNvPr>
          <p:cNvSpPr>
            <a:spLocks noGrp="1"/>
          </p:cNvSpPr>
          <p:nvPr>
            <p:ph idx="1"/>
          </p:nvPr>
        </p:nvSpPr>
        <p:spPr>
          <a:xfrm>
            <a:off x="1593436" y="1130439"/>
            <a:ext cx="9782801" cy="5167967"/>
          </a:xfrm>
        </p:spPr>
        <p:txBody>
          <a:bodyPr>
            <a:normAutofit/>
          </a:bodyPr>
          <a:lstStyle/>
          <a:p>
            <a:r>
              <a:rPr lang="en-US" dirty="0"/>
              <a:t>As we work on this code, sometimes we must update our documentation of the tidy data format that we are expecting</a:t>
            </a:r>
          </a:p>
          <a:p>
            <a:pPr lvl="1"/>
            <a:r>
              <a:rPr lang="en-US" dirty="0"/>
              <a:t>This is a living document</a:t>
            </a:r>
          </a:p>
          <a:p>
            <a:pPr lvl="2"/>
            <a:r>
              <a:rPr lang="en-US" dirty="0"/>
              <a:t>Update based on new understanding</a:t>
            </a:r>
          </a:p>
          <a:p>
            <a:pPr lvl="2"/>
            <a:r>
              <a:rPr lang="en-US" dirty="0"/>
              <a:t>When new data is added for features</a:t>
            </a:r>
          </a:p>
          <a:p>
            <a:r>
              <a:rPr lang="en-US" dirty="0"/>
              <a:t>Once the input data to the model has been defined there should be some data validation tests added. </a:t>
            </a:r>
          </a:p>
          <a:p>
            <a:pPr lvl="1"/>
            <a:r>
              <a:rPr lang="en-US" dirty="0"/>
              <a:t>This will help prevent data issues that pop up in production and “break” the model.</a:t>
            </a:r>
          </a:p>
          <a:p>
            <a:pPr lvl="2"/>
            <a:r>
              <a:rPr lang="en-US" dirty="0"/>
              <a:t>Not going to catch them all</a:t>
            </a:r>
          </a:p>
          <a:p>
            <a:pPr lvl="2"/>
            <a:r>
              <a:rPr lang="en-US" dirty="0"/>
              <a:t>Continue refining throughout project</a:t>
            </a:r>
          </a:p>
        </p:txBody>
      </p:sp>
      <p:sp>
        <p:nvSpPr>
          <p:cNvPr id="4" name="Date Placeholder 3">
            <a:extLst>
              <a:ext uri="{FF2B5EF4-FFF2-40B4-BE49-F238E27FC236}">
                <a16:creationId xmlns:a16="http://schemas.microsoft.com/office/drawing/2014/main" id="{23258817-9624-0D47-9EC5-64350267AE92}"/>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A056A573-3AF9-1349-82F2-756E14E86155}"/>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313E7927-99A4-A541-9397-CF1CBEBEAADA}"/>
              </a:ext>
            </a:extLst>
          </p:cNvPr>
          <p:cNvSpPr>
            <a:spLocks noGrp="1"/>
          </p:cNvSpPr>
          <p:nvPr>
            <p:ph type="sldNum" sz="quarter" idx="12"/>
          </p:nvPr>
        </p:nvSpPr>
        <p:spPr/>
        <p:txBody>
          <a:bodyPr/>
          <a:lstStyle/>
          <a:p>
            <a:fld id="{7DC1BBB0-96F0-4077-A278-0F3FB5C104D3}" type="slidenum">
              <a:rPr lang="en-US" smtClean="0"/>
              <a:t>22</a:t>
            </a:fld>
            <a:endParaRPr lang="en-US"/>
          </a:p>
        </p:txBody>
      </p:sp>
      <p:pic>
        <p:nvPicPr>
          <p:cNvPr id="8" name="Picture 7">
            <a:extLst>
              <a:ext uri="{FF2B5EF4-FFF2-40B4-BE49-F238E27FC236}">
                <a16:creationId xmlns:a16="http://schemas.microsoft.com/office/drawing/2014/main" id="{DF149453-0C5D-5046-97B1-EB74D1F12D2E}"/>
              </a:ext>
            </a:extLst>
          </p:cNvPr>
          <p:cNvPicPr>
            <a:picLocks noChangeAspect="1"/>
          </p:cNvPicPr>
          <p:nvPr/>
        </p:nvPicPr>
        <p:blipFill>
          <a:blip r:embed="rId2"/>
          <a:srcRect/>
          <a:stretch/>
        </p:blipFill>
        <p:spPr>
          <a:xfrm>
            <a:off x="10437812" y="12561"/>
            <a:ext cx="1368832" cy="1130439"/>
          </a:xfrm>
          <a:prstGeom prst="rect">
            <a:avLst/>
          </a:prstGeom>
        </p:spPr>
      </p:pic>
    </p:spTree>
    <p:extLst>
      <p:ext uri="{BB962C8B-B14F-4D97-AF65-F5344CB8AC3E}">
        <p14:creationId xmlns:p14="http://schemas.microsoft.com/office/powerpoint/2010/main" val="424194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F40F5-8FF5-ED4F-9DD8-B901768C3C6F}"/>
              </a:ext>
            </a:extLst>
          </p:cNvPr>
          <p:cNvSpPr>
            <a:spLocks noGrp="1"/>
          </p:cNvSpPr>
          <p:nvPr>
            <p:ph type="title"/>
          </p:nvPr>
        </p:nvSpPr>
        <p:spPr/>
        <p:txBody>
          <a:bodyPr>
            <a:normAutofit fontScale="90000"/>
          </a:bodyPr>
          <a:lstStyle/>
          <a:p>
            <a:r>
              <a:rPr lang="en-US" dirty="0"/>
              <a:t>Example – Data Validations</a:t>
            </a:r>
          </a:p>
        </p:txBody>
      </p:sp>
      <p:sp>
        <p:nvSpPr>
          <p:cNvPr id="3" name="Content Placeholder 2">
            <a:extLst>
              <a:ext uri="{FF2B5EF4-FFF2-40B4-BE49-F238E27FC236}">
                <a16:creationId xmlns:a16="http://schemas.microsoft.com/office/drawing/2014/main" id="{0D5DBC40-0274-BD48-BE7C-001BDB8846D7}"/>
              </a:ext>
            </a:extLst>
          </p:cNvPr>
          <p:cNvSpPr>
            <a:spLocks noGrp="1"/>
          </p:cNvSpPr>
          <p:nvPr>
            <p:ph idx="1"/>
          </p:nvPr>
        </p:nvSpPr>
        <p:spPr>
          <a:xfrm>
            <a:off x="1593436" y="1143000"/>
            <a:ext cx="9782801" cy="5155406"/>
          </a:xfrm>
        </p:spPr>
        <p:txBody>
          <a:bodyPr>
            <a:normAutofit lnSpcReduction="10000"/>
          </a:bodyPr>
          <a:lstStyle/>
          <a:p>
            <a:r>
              <a:rPr lang="en-US" dirty="0"/>
              <a:t>What are some validations that should be added for this model?</a:t>
            </a:r>
          </a:p>
          <a:p>
            <a:endParaRPr lang="en-US" dirty="0"/>
          </a:p>
          <a:p>
            <a:endParaRPr lang="en-US" dirty="0"/>
          </a:p>
          <a:p>
            <a:endParaRPr lang="en-US" dirty="0"/>
          </a:p>
          <a:p>
            <a:endParaRPr lang="en-US" dirty="0"/>
          </a:p>
          <a:p>
            <a:endParaRPr lang="en-US" dirty="0"/>
          </a:p>
          <a:p>
            <a:endParaRPr lang="en-US" dirty="0"/>
          </a:p>
          <a:p>
            <a:endParaRPr lang="en-US" dirty="0"/>
          </a:p>
          <a:p>
            <a:r>
              <a:rPr lang="en-US" dirty="0"/>
              <a:t>Do this in terms of data definitions, doesn’t have to be an optimization person who codes this</a:t>
            </a:r>
          </a:p>
          <a:p>
            <a:pPr lvl="1"/>
            <a:endParaRPr lang="en-US" dirty="0"/>
          </a:p>
        </p:txBody>
      </p:sp>
      <p:sp>
        <p:nvSpPr>
          <p:cNvPr id="4" name="Date Placeholder 3">
            <a:extLst>
              <a:ext uri="{FF2B5EF4-FFF2-40B4-BE49-F238E27FC236}">
                <a16:creationId xmlns:a16="http://schemas.microsoft.com/office/drawing/2014/main" id="{23258817-9624-0D47-9EC5-64350267AE92}"/>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A056A573-3AF9-1349-82F2-756E14E86155}"/>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313E7927-99A4-A541-9397-CF1CBEBEAADA}"/>
              </a:ext>
            </a:extLst>
          </p:cNvPr>
          <p:cNvSpPr>
            <a:spLocks noGrp="1"/>
          </p:cNvSpPr>
          <p:nvPr>
            <p:ph type="sldNum" sz="quarter" idx="12"/>
          </p:nvPr>
        </p:nvSpPr>
        <p:spPr/>
        <p:txBody>
          <a:bodyPr/>
          <a:lstStyle/>
          <a:p>
            <a:fld id="{7DC1BBB0-96F0-4077-A278-0F3FB5C104D3}" type="slidenum">
              <a:rPr lang="en-US" smtClean="0"/>
              <a:t>23</a:t>
            </a:fld>
            <a:endParaRPr lang="en-US"/>
          </a:p>
        </p:txBody>
      </p:sp>
      <p:pic>
        <p:nvPicPr>
          <p:cNvPr id="8" name="Picture 7">
            <a:extLst>
              <a:ext uri="{FF2B5EF4-FFF2-40B4-BE49-F238E27FC236}">
                <a16:creationId xmlns:a16="http://schemas.microsoft.com/office/drawing/2014/main" id="{DF149453-0C5D-5046-97B1-EB74D1F12D2E}"/>
              </a:ext>
            </a:extLst>
          </p:cNvPr>
          <p:cNvPicPr>
            <a:picLocks noChangeAspect="1"/>
          </p:cNvPicPr>
          <p:nvPr/>
        </p:nvPicPr>
        <p:blipFill>
          <a:blip r:embed="rId2"/>
          <a:srcRect/>
          <a:stretch/>
        </p:blipFill>
        <p:spPr>
          <a:xfrm>
            <a:off x="10437812" y="12561"/>
            <a:ext cx="1368832" cy="1130439"/>
          </a:xfrm>
          <a:prstGeom prst="rect">
            <a:avLst/>
          </a:prstGeom>
        </p:spPr>
      </p:pic>
      <p:sp>
        <p:nvSpPr>
          <p:cNvPr id="13" name="Freeform 12">
            <a:extLst>
              <a:ext uri="{FF2B5EF4-FFF2-40B4-BE49-F238E27FC236}">
                <a16:creationId xmlns:a16="http://schemas.microsoft.com/office/drawing/2014/main" id="{4622280E-E6E4-B84C-813D-4330E0FEB122}"/>
              </a:ext>
            </a:extLst>
          </p:cNvPr>
          <p:cNvSpPr/>
          <p:nvPr/>
        </p:nvSpPr>
        <p:spPr>
          <a:xfrm>
            <a:off x="1929860" y="1604660"/>
            <a:ext cx="8965152" cy="675327"/>
          </a:xfrm>
          <a:custGeom>
            <a:avLst/>
            <a:gdLst>
              <a:gd name="connsiteX0" fmla="*/ 0 w 8965152"/>
              <a:gd name="connsiteY0" fmla="*/ 112557 h 675327"/>
              <a:gd name="connsiteX1" fmla="*/ 112557 w 8965152"/>
              <a:gd name="connsiteY1" fmla="*/ 0 h 675327"/>
              <a:gd name="connsiteX2" fmla="*/ 8852595 w 8965152"/>
              <a:gd name="connsiteY2" fmla="*/ 0 h 675327"/>
              <a:gd name="connsiteX3" fmla="*/ 8965152 w 8965152"/>
              <a:gd name="connsiteY3" fmla="*/ 112557 h 675327"/>
              <a:gd name="connsiteX4" fmla="*/ 8965152 w 8965152"/>
              <a:gd name="connsiteY4" fmla="*/ 562770 h 675327"/>
              <a:gd name="connsiteX5" fmla="*/ 8852595 w 8965152"/>
              <a:gd name="connsiteY5" fmla="*/ 675327 h 675327"/>
              <a:gd name="connsiteX6" fmla="*/ 112557 w 8965152"/>
              <a:gd name="connsiteY6" fmla="*/ 675327 h 675327"/>
              <a:gd name="connsiteX7" fmla="*/ 0 w 8965152"/>
              <a:gd name="connsiteY7" fmla="*/ 562770 h 675327"/>
              <a:gd name="connsiteX8" fmla="*/ 0 w 8965152"/>
              <a:gd name="connsiteY8" fmla="*/ 112557 h 67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5152" h="675327">
                <a:moveTo>
                  <a:pt x="0" y="112557"/>
                </a:moveTo>
                <a:cubicBezTo>
                  <a:pt x="0" y="50393"/>
                  <a:pt x="50393" y="0"/>
                  <a:pt x="112557" y="0"/>
                </a:cubicBezTo>
                <a:lnTo>
                  <a:pt x="8852595" y="0"/>
                </a:lnTo>
                <a:cubicBezTo>
                  <a:pt x="8914759" y="0"/>
                  <a:pt x="8965152" y="50393"/>
                  <a:pt x="8965152" y="112557"/>
                </a:cubicBezTo>
                <a:lnTo>
                  <a:pt x="8965152" y="562770"/>
                </a:lnTo>
                <a:cubicBezTo>
                  <a:pt x="8965152" y="624934"/>
                  <a:pt x="8914759" y="675327"/>
                  <a:pt x="8852595" y="675327"/>
                </a:cubicBezTo>
                <a:lnTo>
                  <a:pt x="112557" y="675327"/>
                </a:lnTo>
                <a:cubicBezTo>
                  <a:pt x="50393" y="675327"/>
                  <a:pt x="0" y="624934"/>
                  <a:pt x="0" y="562770"/>
                </a:cubicBezTo>
                <a:lnTo>
                  <a:pt x="0" y="11255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7737" tIns="97737" rIns="97737" bIns="97737" numCol="1" spcCol="1270" anchor="ctr" anchorCtr="0">
            <a:noAutofit/>
          </a:bodyPr>
          <a:lstStyle/>
          <a:p>
            <a:pPr marL="0" lvl="0" indent="0" algn="l" defTabSz="755650">
              <a:lnSpc>
                <a:spcPct val="90000"/>
              </a:lnSpc>
              <a:spcBef>
                <a:spcPct val="0"/>
              </a:spcBef>
              <a:spcAft>
                <a:spcPct val="35000"/>
              </a:spcAft>
              <a:buNone/>
            </a:pPr>
            <a:r>
              <a:rPr lang="en-US" sz="2000" kern="1200"/>
              <a:t>Ensure no task takes longer than a resource can work</a:t>
            </a:r>
          </a:p>
        </p:txBody>
      </p:sp>
      <p:sp>
        <p:nvSpPr>
          <p:cNvPr id="14" name="Freeform 13">
            <a:extLst>
              <a:ext uri="{FF2B5EF4-FFF2-40B4-BE49-F238E27FC236}">
                <a16:creationId xmlns:a16="http://schemas.microsoft.com/office/drawing/2014/main" id="{DC16A938-EA00-6648-B523-3606D6A87B56}"/>
              </a:ext>
            </a:extLst>
          </p:cNvPr>
          <p:cNvSpPr/>
          <p:nvPr/>
        </p:nvSpPr>
        <p:spPr>
          <a:xfrm>
            <a:off x="1929860" y="2328948"/>
            <a:ext cx="8965152" cy="675327"/>
          </a:xfrm>
          <a:custGeom>
            <a:avLst/>
            <a:gdLst>
              <a:gd name="connsiteX0" fmla="*/ 0 w 8965152"/>
              <a:gd name="connsiteY0" fmla="*/ 112557 h 675327"/>
              <a:gd name="connsiteX1" fmla="*/ 112557 w 8965152"/>
              <a:gd name="connsiteY1" fmla="*/ 0 h 675327"/>
              <a:gd name="connsiteX2" fmla="*/ 8852595 w 8965152"/>
              <a:gd name="connsiteY2" fmla="*/ 0 h 675327"/>
              <a:gd name="connsiteX3" fmla="*/ 8965152 w 8965152"/>
              <a:gd name="connsiteY3" fmla="*/ 112557 h 675327"/>
              <a:gd name="connsiteX4" fmla="*/ 8965152 w 8965152"/>
              <a:gd name="connsiteY4" fmla="*/ 562770 h 675327"/>
              <a:gd name="connsiteX5" fmla="*/ 8852595 w 8965152"/>
              <a:gd name="connsiteY5" fmla="*/ 675327 h 675327"/>
              <a:gd name="connsiteX6" fmla="*/ 112557 w 8965152"/>
              <a:gd name="connsiteY6" fmla="*/ 675327 h 675327"/>
              <a:gd name="connsiteX7" fmla="*/ 0 w 8965152"/>
              <a:gd name="connsiteY7" fmla="*/ 562770 h 675327"/>
              <a:gd name="connsiteX8" fmla="*/ 0 w 8965152"/>
              <a:gd name="connsiteY8" fmla="*/ 112557 h 67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5152" h="675327">
                <a:moveTo>
                  <a:pt x="0" y="112557"/>
                </a:moveTo>
                <a:cubicBezTo>
                  <a:pt x="0" y="50393"/>
                  <a:pt x="50393" y="0"/>
                  <a:pt x="112557" y="0"/>
                </a:cubicBezTo>
                <a:lnTo>
                  <a:pt x="8852595" y="0"/>
                </a:lnTo>
                <a:cubicBezTo>
                  <a:pt x="8914759" y="0"/>
                  <a:pt x="8965152" y="50393"/>
                  <a:pt x="8965152" y="112557"/>
                </a:cubicBezTo>
                <a:lnTo>
                  <a:pt x="8965152" y="562770"/>
                </a:lnTo>
                <a:cubicBezTo>
                  <a:pt x="8965152" y="624934"/>
                  <a:pt x="8914759" y="675327"/>
                  <a:pt x="8852595" y="675327"/>
                </a:cubicBezTo>
                <a:lnTo>
                  <a:pt x="112557" y="675327"/>
                </a:lnTo>
                <a:cubicBezTo>
                  <a:pt x="50393" y="675327"/>
                  <a:pt x="0" y="624934"/>
                  <a:pt x="0" y="562770"/>
                </a:cubicBezTo>
                <a:lnTo>
                  <a:pt x="0" y="11255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7737" tIns="97737" rIns="97737" bIns="97737" numCol="1" spcCol="1270" anchor="ctr" anchorCtr="0">
            <a:noAutofit/>
          </a:bodyPr>
          <a:lstStyle/>
          <a:p>
            <a:pPr marL="0" lvl="0" indent="0" algn="l" defTabSz="755650">
              <a:lnSpc>
                <a:spcPct val="90000"/>
              </a:lnSpc>
              <a:spcBef>
                <a:spcPct val="0"/>
              </a:spcBef>
              <a:spcAft>
                <a:spcPct val="35000"/>
              </a:spcAft>
              <a:buNone/>
            </a:pPr>
            <a:r>
              <a:rPr lang="en-US" sz="2000" kern="1200"/>
              <a:t>Ensure every task can be done by at least one resource</a:t>
            </a:r>
          </a:p>
        </p:txBody>
      </p:sp>
      <p:sp>
        <p:nvSpPr>
          <p:cNvPr id="15" name="Freeform 14">
            <a:extLst>
              <a:ext uri="{FF2B5EF4-FFF2-40B4-BE49-F238E27FC236}">
                <a16:creationId xmlns:a16="http://schemas.microsoft.com/office/drawing/2014/main" id="{1F76204F-2E20-9E4A-8D2C-98CE2E206DCD}"/>
              </a:ext>
            </a:extLst>
          </p:cNvPr>
          <p:cNvSpPr/>
          <p:nvPr/>
        </p:nvSpPr>
        <p:spPr>
          <a:xfrm>
            <a:off x="1929860" y="3053236"/>
            <a:ext cx="8965152" cy="675327"/>
          </a:xfrm>
          <a:custGeom>
            <a:avLst/>
            <a:gdLst>
              <a:gd name="connsiteX0" fmla="*/ 0 w 8965152"/>
              <a:gd name="connsiteY0" fmla="*/ 112557 h 675327"/>
              <a:gd name="connsiteX1" fmla="*/ 112557 w 8965152"/>
              <a:gd name="connsiteY1" fmla="*/ 0 h 675327"/>
              <a:gd name="connsiteX2" fmla="*/ 8852595 w 8965152"/>
              <a:gd name="connsiteY2" fmla="*/ 0 h 675327"/>
              <a:gd name="connsiteX3" fmla="*/ 8965152 w 8965152"/>
              <a:gd name="connsiteY3" fmla="*/ 112557 h 675327"/>
              <a:gd name="connsiteX4" fmla="*/ 8965152 w 8965152"/>
              <a:gd name="connsiteY4" fmla="*/ 562770 h 675327"/>
              <a:gd name="connsiteX5" fmla="*/ 8852595 w 8965152"/>
              <a:gd name="connsiteY5" fmla="*/ 675327 h 675327"/>
              <a:gd name="connsiteX6" fmla="*/ 112557 w 8965152"/>
              <a:gd name="connsiteY6" fmla="*/ 675327 h 675327"/>
              <a:gd name="connsiteX7" fmla="*/ 0 w 8965152"/>
              <a:gd name="connsiteY7" fmla="*/ 562770 h 675327"/>
              <a:gd name="connsiteX8" fmla="*/ 0 w 8965152"/>
              <a:gd name="connsiteY8" fmla="*/ 112557 h 67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5152" h="675327">
                <a:moveTo>
                  <a:pt x="0" y="112557"/>
                </a:moveTo>
                <a:cubicBezTo>
                  <a:pt x="0" y="50393"/>
                  <a:pt x="50393" y="0"/>
                  <a:pt x="112557" y="0"/>
                </a:cubicBezTo>
                <a:lnTo>
                  <a:pt x="8852595" y="0"/>
                </a:lnTo>
                <a:cubicBezTo>
                  <a:pt x="8914759" y="0"/>
                  <a:pt x="8965152" y="50393"/>
                  <a:pt x="8965152" y="112557"/>
                </a:cubicBezTo>
                <a:lnTo>
                  <a:pt x="8965152" y="562770"/>
                </a:lnTo>
                <a:cubicBezTo>
                  <a:pt x="8965152" y="624934"/>
                  <a:pt x="8914759" y="675327"/>
                  <a:pt x="8852595" y="675327"/>
                </a:cubicBezTo>
                <a:lnTo>
                  <a:pt x="112557" y="675327"/>
                </a:lnTo>
                <a:cubicBezTo>
                  <a:pt x="50393" y="675327"/>
                  <a:pt x="0" y="624934"/>
                  <a:pt x="0" y="562770"/>
                </a:cubicBezTo>
                <a:lnTo>
                  <a:pt x="0" y="11255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7737" tIns="97737" rIns="97737" bIns="97737" numCol="1" spcCol="1270" anchor="ctr" anchorCtr="0">
            <a:noAutofit/>
          </a:bodyPr>
          <a:lstStyle/>
          <a:p>
            <a:pPr marL="0" lvl="0" indent="0" algn="l" defTabSz="755650">
              <a:lnSpc>
                <a:spcPct val="90000"/>
              </a:lnSpc>
              <a:spcBef>
                <a:spcPct val="0"/>
              </a:spcBef>
              <a:spcAft>
                <a:spcPct val="35000"/>
              </a:spcAft>
              <a:buNone/>
            </a:pPr>
            <a:r>
              <a:rPr lang="en-US" sz="2000" kern="1200"/>
              <a:t>The total resource hours available exceeds the total task work hours required</a:t>
            </a:r>
          </a:p>
        </p:txBody>
      </p:sp>
      <p:sp>
        <p:nvSpPr>
          <p:cNvPr id="16" name="Freeform 15">
            <a:extLst>
              <a:ext uri="{FF2B5EF4-FFF2-40B4-BE49-F238E27FC236}">
                <a16:creationId xmlns:a16="http://schemas.microsoft.com/office/drawing/2014/main" id="{F70C4689-8F50-7B4E-8366-38E164E78FDD}"/>
              </a:ext>
            </a:extLst>
          </p:cNvPr>
          <p:cNvSpPr/>
          <p:nvPr/>
        </p:nvSpPr>
        <p:spPr>
          <a:xfrm>
            <a:off x="1929860" y="3777523"/>
            <a:ext cx="8965152" cy="675327"/>
          </a:xfrm>
          <a:custGeom>
            <a:avLst/>
            <a:gdLst>
              <a:gd name="connsiteX0" fmla="*/ 0 w 8965152"/>
              <a:gd name="connsiteY0" fmla="*/ 112557 h 675327"/>
              <a:gd name="connsiteX1" fmla="*/ 112557 w 8965152"/>
              <a:gd name="connsiteY1" fmla="*/ 0 h 675327"/>
              <a:gd name="connsiteX2" fmla="*/ 8852595 w 8965152"/>
              <a:gd name="connsiteY2" fmla="*/ 0 h 675327"/>
              <a:gd name="connsiteX3" fmla="*/ 8965152 w 8965152"/>
              <a:gd name="connsiteY3" fmla="*/ 112557 h 675327"/>
              <a:gd name="connsiteX4" fmla="*/ 8965152 w 8965152"/>
              <a:gd name="connsiteY4" fmla="*/ 562770 h 675327"/>
              <a:gd name="connsiteX5" fmla="*/ 8852595 w 8965152"/>
              <a:gd name="connsiteY5" fmla="*/ 675327 h 675327"/>
              <a:gd name="connsiteX6" fmla="*/ 112557 w 8965152"/>
              <a:gd name="connsiteY6" fmla="*/ 675327 h 675327"/>
              <a:gd name="connsiteX7" fmla="*/ 0 w 8965152"/>
              <a:gd name="connsiteY7" fmla="*/ 562770 h 675327"/>
              <a:gd name="connsiteX8" fmla="*/ 0 w 8965152"/>
              <a:gd name="connsiteY8" fmla="*/ 112557 h 67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5152" h="675327">
                <a:moveTo>
                  <a:pt x="0" y="112557"/>
                </a:moveTo>
                <a:cubicBezTo>
                  <a:pt x="0" y="50393"/>
                  <a:pt x="50393" y="0"/>
                  <a:pt x="112557" y="0"/>
                </a:cubicBezTo>
                <a:lnTo>
                  <a:pt x="8852595" y="0"/>
                </a:lnTo>
                <a:cubicBezTo>
                  <a:pt x="8914759" y="0"/>
                  <a:pt x="8965152" y="50393"/>
                  <a:pt x="8965152" y="112557"/>
                </a:cubicBezTo>
                <a:lnTo>
                  <a:pt x="8965152" y="562770"/>
                </a:lnTo>
                <a:cubicBezTo>
                  <a:pt x="8965152" y="624934"/>
                  <a:pt x="8914759" y="675327"/>
                  <a:pt x="8852595" y="675327"/>
                </a:cubicBezTo>
                <a:lnTo>
                  <a:pt x="112557" y="675327"/>
                </a:lnTo>
                <a:cubicBezTo>
                  <a:pt x="50393" y="675327"/>
                  <a:pt x="0" y="624934"/>
                  <a:pt x="0" y="562770"/>
                </a:cubicBezTo>
                <a:lnTo>
                  <a:pt x="0" y="11255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7737" tIns="97737" rIns="97737" bIns="97737" numCol="1" spcCol="1270" anchor="ctr" anchorCtr="0">
            <a:noAutofit/>
          </a:bodyPr>
          <a:lstStyle/>
          <a:p>
            <a:pPr marL="0" lvl="0" indent="0" algn="l" defTabSz="755650">
              <a:lnSpc>
                <a:spcPct val="90000"/>
              </a:lnSpc>
              <a:spcBef>
                <a:spcPct val="0"/>
              </a:spcBef>
              <a:spcAft>
                <a:spcPct val="35000"/>
              </a:spcAft>
              <a:buNone/>
            </a:pPr>
            <a:r>
              <a:rPr lang="en-US" sz="2000" kern="1200"/>
              <a:t>Ensure there are enough tasks that can be assigned to resources in each resource group to meet the minimum number of tasks for that group</a:t>
            </a:r>
          </a:p>
        </p:txBody>
      </p:sp>
      <p:sp>
        <p:nvSpPr>
          <p:cNvPr id="17" name="Freeform 16">
            <a:extLst>
              <a:ext uri="{FF2B5EF4-FFF2-40B4-BE49-F238E27FC236}">
                <a16:creationId xmlns:a16="http://schemas.microsoft.com/office/drawing/2014/main" id="{B66B78AD-3F65-D644-AE97-499C46E44478}"/>
              </a:ext>
            </a:extLst>
          </p:cNvPr>
          <p:cNvSpPr/>
          <p:nvPr/>
        </p:nvSpPr>
        <p:spPr>
          <a:xfrm>
            <a:off x="1929860" y="4501811"/>
            <a:ext cx="8965152" cy="675327"/>
          </a:xfrm>
          <a:custGeom>
            <a:avLst/>
            <a:gdLst>
              <a:gd name="connsiteX0" fmla="*/ 0 w 8965152"/>
              <a:gd name="connsiteY0" fmla="*/ 112557 h 675327"/>
              <a:gd name="connsiteX1" fmla="*/ 112557 w 8965152"/>
              <a:gd name="connsiteY1" fmla="*/ 0 h 675327"/>
              <a:gd name="connsiteX2" fmla="*/ 8852595 w 8965152"/>
              <a:gd name="connsiteY2" fmla="*/ 0 h 675327"/>
              <a:gd name="connsiteX3" fmla="*/ 8965152 w 8965152"/>
              <a:gd name="connsiteY3" fmla="*/ 112557 h 675327"/>
              <a:gd name="connsiteX4" fmla="*/ 8965152 w 8965152"/>
              <a:gd name="connsiteY4" fmla="*/ 562770 h 675327"/>
              <a:gd name="connsiteX5" fmla="*/ 8852595 w 8965152"/>
              <a:gd name="connsiteY5" fmla="*/ 675327 h 675327"/>
              <a:gd name="connsiteX6" fmla="*/ 112557 w 8965152"/>
              <a:gd name="connsiteY6" fmla="*/ 675327 h 675327"/>
              <a:gd name="connsiteX7" fmla="*/ 0 w 8965152"/>
              <a:gd name="connsiteY7" fmla="*/ 562770 h 675327"/>
              <a:gd name="connsiteX8" fmla="*/ 0 w 8965152"/>
              <a:gd name="connsiteY8" fmla="*/ 112557 h 67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5152" h="675327">
                <a:moveTo>
                  <a:pt x="0" y="112557"/>
                </a:moveTo>
                <a:cubicBezTo>
                  <a:pt x="0" y="50393"/>
                  <a:pt x="50393" y="0"/>
                  <a:pt x="112557" y="0"/>
                </a:cubicBezTo>
                <a:lnTo>
                  <a:pt x="8852595" y="0"/>
                </a:lnTo>
                <a:cubicBezTo>
                  <a:pt x="8914759" y="0"/>
                  <a:pt x="8965152" y="50393"/>
                  <a:pt x="8965152" y="112557"/>
                </a:cubicBezTo>
                <a:lnTo>
                  <a:pt x="8965152" y="562770"/>
                </a:lnTo>
                <a:cubicBezTo>
                  <a:pt x="8965152" y="624934"/>
                  <a:pt x="8914759" y="675327"/>
                  <a:pt x="8852595" y="675327"/>
                </a:cubicBezTo>
                <a:lnTo>
                  <a:pt x="112557" y="675327"/>
                </a:lnTo>
                <a:cubicBezTo>
                  <a:pt x="50393" y="675327"/>
                  <a:pt x="0" y="624934"/>
                  <a:pt x="0" y="562770"/>
                </a:cubicBezTo>
                <a:lnTo>
                  <a:pt x="0" y="11255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7737" tIns="97737" rIns="97737" bIns="97737" numCol="1" spcCol="1270" anchor="ctr" anchorCtr="0">
            <a:noAutofit/>
          </a:bodyPr>
          <a:lstStyle/>
          <a:p>
            <a:pPr marL="0" lvl="0" indent="0" algn="l" defTabSz="755650">
              <a:lnSpc>
                <a:spcPct val="90000"/>
              </a:lnSpc>
              <a:spcBef>
                <a:spcPct val="0"/>
              </a:spcBef>
              <a:spcAft>
                <a:spcPct val="35000"/>
              </a:spcAft>
              <a:buNone/>
            </a:pPr>
            <a:r>
              <a:rPr lang="en-US" sz="2000" kern="1200"/>
              <a:t>Ensure that the total number of tasks that can be performed by all resource groups exceed the number of input tasks</a:t>
            </a:r>
          </a:p>
        </p:txBody>
      </p:sp>
    </p:spTree>
    <p:extLst>
      <p:ext uri="{BB962C8B-B14F-4D97-AF65-F5344CB8AC3E}">
        <p14:creationId xmlns:p14="http://schemas.microsoft.com/office/powerpoint/2010/main" val="200227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24</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a:solidFill>
            <a:srgbClr val="7BBB9E"/>
          </a:solidFill>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0072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kern="1200" dirty="0"/>
                <a:t>7. Validate Results</a:t>
              </a:r>
              <a:r>
                <a:rPr lang="en-US" sz="3000" dirty="0"/>
                <a:t> and Iterate</a:t>
              </a:r>
              <a:endParaRPr lang="en-US" sz="3000" kern="1200" dirty="0"/>
            </a:p>
          </p:txBody>
        </p:sp>
      </p:grpSp>
    </p:spTree>
    <p:extLst>
      <p:ext uri="{BB962C8B-B14F-4D97-AF65-F5344CB8AC3E}">
        <p14:creationId xmlns:p14="http://schemas.microsoft.com/office/powerpoint/2010/main" val="36894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7D758-7008-8B46-B5E4-507E278F616E}"/>
              </a:ext>
            </a:extLst>
          </p:cNvPr>
          <p:cNvSpPr>
            <a:spLocks noGrp="1"/>
          </p:cNvSpPr>
          <p:nvPr>
            <p:ph type="title"/>
          </p:nvPr>
        </p:nvSpPr>
        <p:spPr/>
        <p:txBody>
          <a:bodyPr>
            <a:normAutofit fontScale="90000"/>
          </a:bodyPr>
          <a:lstStyle/>
          <a:p>
            <a:r>
              <a:rPr lang="en-US" dirty="0"/>
              <a:t>Document Data Transformations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CDE902-F02C-5A46-91AD-11C7ABBCB4EC}"/>
                  </a:ext>
                </a:extLst>
              </p:cNvPr>
              <p:cNvSpPr>
                <a:spLocks noGrp="1"/>
              </p:cNvSpPr>
              <p:nvPr>
                <p:ph idx="1"/>
              </p:nvPr>
            </p:nvSpPr>
            <p:spPr>
              <a:xfrm>
                <a:off x="1593436" y="1130439"/>
                <a:ext cx="9782801" cy="5167967"/>
              </a:xfrm>
            </p:spPr>
            <p:txBody>
              <a:bodyPr/>
              <a:lstStyle/>
              <a:p>
                <a:r>
                  <a:rPr lang="en-US" dirty="0"/>
                  <a:t>Need to document any transformations that are made to the tidy data</a:t>
                </a:r>
              </a:p>
              <a:p>
                <a:pPr lvl="1"/>
                <a:r>
                  <a:rPr lang="en-US" dirty="0"/>
                  <a:t>Especially, any that combine data into a new data input</a:t>
                </a:r>
              </a:p>
              <a:p>
                <a:r>
                  <a:rPr lang="en-US" dirty="0"/>
                  <a:t>New data input definition documentation</a:t>
                </a:r>
              </a:p>
              <a:p>
                <a:pPr lvl="1"/>
                <a:r>
                  <a:rPr lang="en-US" dirty="0"/>
                  <a:t>If we have two inputs, </a:t>
                </a:r>
                <a14:m>
                  <m:oMath xmlns:m="http://schemas.openxmlformats.org/officeDocument/2006/math">
                    <m:r>
                      <a:rPr lang="en-US" b="0" i="1" smtClean="0">
                        <a:latin typeface="Cambria Math" panose="02040503050406030204" pitchFamily="18" charset="0"/>
                        <a:ea typeface="Cambria Math" panose="02040503050406030204" pitchFamily="18" charset="0"/>
                      </a:rPr>
                      <m:t>𝛼</m:t>
                    </m:r>
                  </m:oMath>
                </a14:m>
                <a:r>
                  <a:rPr lang="en-US" dirty="0"/>
                  <a:t> and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a:t> that are indexed on the same set </a:t>
                </a:r>
                <a14:m>
                  <m:oMath xmlns:m="http://schemas.openxmlformats.org/officeDocument/2006/math">
                    <m:r>
                      <a:rPr lang="en-US" b="0" i="1" smtClean="0">
                        <a:latin typeface="Cambria Math" panose="02040503050406030204" pitchFamily="18" charset="0"/>
                      </a:rPr>
                      <m:t>𝒫</m:t>
                    </m:r>
                  </m:oMath>
                </a14:m>
                <a:r>
                  <a:rPr lang="en-US" dirty="0"/>
                  <a:t> with the individual elements denoted as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𝑝</m:t>
                        </m:r>
                      </m:sub>
                    </m:sSub>
                  </m:oMath>
                </a14:m>
                <a:r>
                  <a:rPr lang="en-US" dirty="0"/>
                  <a:t> and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𝑝</m:t>
                        </m:r>
                      </m:sub>
                    </m:sSub>
                  </m:oMath>
                </a14:m>
                <a:r>
                  <a:rPr lang="en-US" dirty="0"/>
                  <a:t> and we need to compute the sum of the minimum of the two quantities denoted as </a:t>
                </a:r>
                <a14:m>
                  <m:oMath xmlns:m="http://schemas.openxmlformats.org/officeDocument/2006/math">
                    <m:r>
                      <a:rPr lang="en-US" b="0" i="1" smtClean="0">
                        <a:latin typeface="Cambria Math" panose="02040503050406030204" pitchFamily="18" charset="0"/>
                        <a:ea typeface="Cambria Math" panose="02040503050406030204" pitchFamily="18" charset="0"/>
                      </a:rPr>
                      <m:t>𝛾</m:t>
                    </m:r>
                  </m:oMath>
                </a14:m>
                <a:r>
                  <a:rPr lang="en-US" dirty="0"/>
                  <a:t> :</a:t>
                </a:r>
              </a:p>
            </p:txBody>
          </p:sp>
        </mc:Choice>
        <mc:Fallback xmlns="">
          <p:sp>
            <p:nvSpPr>
              <p:cNvPr id="3" name="Content Placeholder 2">
                <a:extLst>
                  <a:ext uri="{FF2B5EF4-FFF2-40B4-BE49-F238E27FC236}">
                    <a16:creationId xmlns:a16="http://schemas.microsoft.com/office/drawing/2014/main" id="{5FCDE902-F02C-5A46-91AD-11C7ABBCB4EC}"/>
                  </a:ext>
                </a:extLst>
              </p:cNvPr>
              <p:cNvSpPr>
                <a:spLocks noGrp="1" noRot="1" noChangeAspect="1" noMove="1" noResize="1" noEditPoints="1" noAdjustHandles="1" noChangeArrowheads="1" noChangeShapeType="1" noTextEdit="1"/>
              </p:cNvSpPr>
              <p:nvPr>
                <p:ph idx="1"/>
              </p:nvPr>
            </p:nvSpPr>
            <p:spPr>
              <a:xfrm>
                <a:off x="1593436" y="1130439"/>
                <a:ext cx="9782801" cy="5167967"/>
              </a:xfrm>
              <a:blipFill>
                <a:blip r:embed="rId2"/>
                <a:stretch>
                  <a:fillRect l="-1556" t="-318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4FBDFA0-CD82-5049-88AE-D0777206256D}"/>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142A2949-8AF3-5D42-BCC2-7CAEB12E7EFF}"/>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39414AEF-82AA-AC4B-9629-AEA9C2B495E1}"/>
              </a:ext>
            </a:extLst>
          </p:cNvPr>
          <p:cNvSpPr>
            <a:spLocks noGrp="1"/>
          </p:cNvSpPr>
          <p:nvPr>
            <p:ph type="sldNum" sz="quarter" idx="12"/>
          </p:nvPr>
        </p:nvSpPr>
        <p:spPr/>
        <p:txBody>
          <a:bodyPr/>
          <a:lstStyle/>
          <a:p>
            <a:fld id="{7DC1BBB0-96F0-4077-A278-0F3FB5C104D3}" type="slidenum">
              <a:rPr lang="en-US" smtClean="0"/>
              <a:t>25</a:t>
            </a:fld>
            <a:endParaRPr lang="en-US"/>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08E5EB0-7120-3249-BB40-93A92F0C320D}"/>
                  </a:ext>
                </a:extLst>
              </p:cNvPr>
              <p:cNvSpPr/>
              <p:nvPr/>
            </p:nvSpPr>
            <p:spPr>
              <a:xfrm>
                <a:off x="4265613" y="4191000"/>
                <a:ext cx="3657600" cy="1185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𝛾</m:t>
                      </m:r>
                      <m:r>
                        <a:rPr lang="en-US" sz="2800" b="0" i="1" smtClean="0">
                          <a:latin typeface="Cambria Math" panose="02040503050406030204" pitchFamily="18" charset="0"/>
                          <a:ea typeface="Cambria Math" panose="02040503050406030204" pitchFamily="18" charset="0"/>
                        </a:rPr>
                        <m:t>=</m:t>
                      </m:r>
                      <m:nary>
                        <m:naryPr>
                          <m:chr m:val="∑"/>
                          <m:supHide m:val="on"/>
                          <m:ctrlPr>
                            <a:rPr lang="en-US" sz="2800" i="1" smtClean="0">
                              <a:latin typeface="Cambria Math" panose="02040503050406030204" pitchFamily="18" charset="0"/>
                            </a:rPr>
                          </m:ctrlPr>
                        </m:naryPr>
                        <m:sub>
                          <m:r>
                            <m:rPr>
                              <m:brk m:alnAt="7"/>
                            </m:rPr>
                            <a:rPr lang="en-US" sz="2800" b="0" i="1" smtClean="0">
                              <a:latin typeface="Cambria Math" panose="02040503050406030204" pitchFamily="18" charset="0"/>
                            </a:rPr>
                            <m:t>𝑝</m:t>
                          </m:r>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𝒫</m:t>
                          </m:r>
                        </m:sub>
                        <m:sup/>
                        <m:e>
                          <m:r>
                            <m:rPr>
                              <m:sty m:val="p"/>
                            </m:rPr>
                            <a:rPr lang="en-US" sz="2800" b="0" i="0" smtClean="0">
                              <a:latin typeface="Cambria Math" panose="02040503050406030204" pitchFamily="18" charset="0"/>
                            </a:rPr>
                            <m:t>min</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𝑝</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𝛽</m:t>
                                  </m:r>
                                </m:e>
                                <m:sub>
                                  <m:r>
                                    <a:rPr lang="en-US" sz="2800" b="0" i="1" smtClean="0">
                                      <a:latin typeface="Cambria Math" panose="02040503050406030204" pitchFamily="18" charset="0"/>
                                    </a:rPr>
                                    <m:t>𝑝</m:t>
                                  </m:r>
                                </m:sub>
                              </m:sSub>
                            </m:e>
                          </m:d>
                        </m:e>
                      </m:nary>
                    </m:oMath>
                  </m:oMathPara>
                </a14:m>
                <a:endParaRPr lang="en-US" sz="2800" dirty="0"/>
              </a:p>
            </p:txBody>
          </p:sp>
        </mc:Choice>
        <mc:Fallback xmlns="">
          <p:sp>
            <p:nvSpPr>
              <p:cNvPr id="8" name="Rectangle 7">
                <a:extLst>
                  <a:ext uri="{FF2B5EF4-FFF2-40B4-BE49-F238E27FC236}">
                    <a16:creationId xmlns:a16="http://schemas.microsoft.com/office/drawing/2014/main" id="{708E5EB0-7120-3249-BB40-93A92F0C320D}"/>
                  </a:ext>
                </a:extLst>
              </p:cNvPr>
              <p:cNvSpPr>
                <a:spLocks noRot="1" noChangeAspect="1" noMove="1" noResize="1" noEditPoints="1" noAdjustHandles="1" noChangeArrowheads="1" noChangeShapeType="1" noTextEdit="1"/>
              </p:cNvSpPr>
              <p:nvPr/>
            </p:nvSpPr>
            <p:spPr>
              <a:xfrm>
                <a:off x="4265613" y="4191000"/>
                <a:ext cx="3657600" cy="1185196"/>
              </a:xfrm>
              <a:prstGeom prst="rect">
                <a:avLst/>
              </a:prstGeom>
              <a:blipFill>
                <a:blip r:embed="rId3"/>
                <a:stretch>
                  <a:fillRect l="-9375" t="-125532" b="-17021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959FCFF-E8EA-9F43-AAFE-67360692427D}"/>
              </a:ext>
            </a:extLst>
          </p:cNvPr>
          <p:cNvPicPr>
            <a:picLocks noChangeAspect="1"/>
          </p:cNvPicPr>
          <p:nvPr/>
        </p:nvPicPr>
        <p:blipFill>
          <a:blip r:embed="rId4"/>
          <a:srcRect/>
          <a:stretch/>
        </p:blipFill>
        <p:spPr>
          <a:xfrm>
            <a:off x="10437812" y="12561"/>
            <a:ext cx="1368830" cy="1130439"/>
          </a:xfrm>
          <a:prstGeom prst="rect">
            <a:avLst/>
          </a:prstGeom>
        </p:spPr>
      </p:pic>
    </p:spTree>
    <p:extLst>
      <p:ext uri="{BB962C8B-B14F-4D97-AF65-F5344CB8AC3E}">
        <p14:creationId xmlns:p14="http://schemas.microsoft.com/office/powerpoint/2010/main" val="239946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r>
                  <a:rPr lang="en-US" dirty="0"/>
                  <a:t>Data Transformations</a:t>
                </a:r>
              </a:p>
              <a:p>
                <a:pPr lvl="1"/>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𝑟𝑡</m:t>
                        </m:r>
                      </m:sub>
                    </m:sSub>
                  </m:oMath>
                </a14:m>
                <a:r>
                  <a:rPr lang="en-US" dirty="0"/>
                  <a:t> be the cost for a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 performing a task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a14:m>
                <a:r>
                  <a:rPr lang="en-US" dirty="0"/>
                  <a:t>.</a:t>
                </a:r>
              </a:p>
              <a:p>
                <a:pPr lvl="1"/>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𝑟𝑡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𝑟</m:t>
                          </m:r>
                        </m:sub>
                      </m:sSub>
                      <m:r>
                        <a:rPr lang="en-US" i="1">
                          <a:latin typeface="Cambria Math" panose="02040503050406030204" pitchFamily="18" charset="0"/>
                        </a:rPr>
                        <m:t>  ∀</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𝑟</m:t>
                          </m:r>
                        </m:sub>
                      </m:sSub>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556" t="-344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26</a:t>
            </a:fld>
            <a:endParaRPr lang="en-US"/>
          </a:p>
        </p:txBody>
      </p:sp>
      <p:pic>
        <p:nvPicPr>
          <p:cNvPr id="8" name="Picture 7">
            <a:extLst>
              <a:ext uri="{FF2B5EF4-FFF2-40B4-BE49-F238E27FC236}">
                <a16:creationId xmlns:a16="http://schemas.microsoft.com/office/drawing/2014/main" id="{A1938C2A-E3F0-D34E-8CD0-1DB75CA07E4C}"/>
              </a:ext>
            </a:extLst>
          </p:cNvPr>
          <p:cNvPicPr>
            <a:picLocks noChangeAspect="1"/>
          </p:cNvPicPr>
          <p:nvPr/>
        </p:nvPicPr>
        <p:blipFill>
          <a:blip r:embed="rId3"/>
          <a:srcRect/>
          <a:stretch/>
        </p:blipFill>
        <p:spPr>
          <a:xfrm>
            <a:off x="10437812" y="12561"/>
            <a:ext cx="1368830" cy="1130439"/>
          </a:xfrm>
          <a:prstGeom prst="rect">
            <a:avLst/>
          </a:prstGeom>
        </p:spPr>
      </p:pic>
      <p:graphicFrame>
        <p:nvGraphicFramePr>
          <p:cNvPr id="10" name="Table 9">
            <a:extLst>
              <a:ext uri="{FF2B5EF4-FFF2-40B4-BE49-F238E27FC236}">
                <a16:creationId xmlns:a16="http://schemas.microsoft.com/office/drawing/2014/main" id="{F4ACFAAA-38A8-0E49-9FA8-6BC662936554}"/>
              </a:ext>
            </a:extLst>
          </p:cNvPr>
          <p:cNvGraphicFramePr>
            <a:graphicFrameLocks noGrp="1"/>
          </p:cNvGraphicFramePr>
          <p:nvPr>
            <p:extLst>
              <p:ext uri="{D42A27DB-BD31-4B8C-83A1-F6EECF244321}">
                <p14:modId xmlns:p14="http://schemas.microsoft.com/office/powerpoint/2010/main" val="2885476957"/>
              </p:ext>
            </p:extLst>
          </p:nvPr>
        </p:nvGraphicFramePr>
        <p:xfrm>
          <a:off x="3489324" y="3124200"/>
          <a:ext cx="1346200" cy="1571625"/>
        </p:xfrm>
        <a:graphic>
          <a:graphicData uri="http://schemas.openxmlformats.org/drawingml/2006/table">
            <a:tbl>
              <a:tblPr>
                <a:tableStyleId>{073A0DAA-6AF3-43AB-8588-CEC1D06C72B9}</a:tableStyleId>
              </a:tblPr>
              <a:tblGrid>
                <a:gridCol w="673100">
                  <a:extLst>
                    <a:ext uri="{9D8B030D-6E8A-4147-A177-3AD203B41FA5}">
                      <a16:colId xmlns:a16="http://schemas.microsoft.com/office/drawing/2014/main" val="2116203373"/>
                    </a:ext>
                  </a:extLst>
                </a:gridCol>
                <a:gridCol w="673100">
                  <a:extLst>
                    <a:ext uri="{9D8B030D-6E8A-4147-A177-3AD203B41FA5}">
                      <a16:colId xmlns:a16="http://schemas.microsoft.com/office/drawing/2014/main" val="974354692"/>
                    </a:ext>
                  </a:extLst>
                </a:gridCol>
              </a:tblGrid>
              <a:tr h="190500">
                <a:tc>
                  <a:txBody>
                    <a:bodyPr/>
                    <a:lstStyle/>
                    <a:p>
                      <a:pPr algn="ctr" fontAlgn="t"/>
                      <a:r>
                        <a:rPr lang="en-US" sz="2000" b="1" u="none" strike="noStrike" dirty="0">
                          <a:effectLst/>
                        </a:rPr>
                        <a:t>Task</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r>
                        <a:rPr lang="en-US" sz="2000" b="1" u="none" strike="noStrike" dirty="0">
                          <a:effectLst/>
                        </a:rPr>
                        <a:t>Time</a:t>
                      </a:r>
                      <a:endParaRPr lang="en-US" sz="2000" b="1"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11953221"/>
                  </a:ext>
                </a:extLst>
              </a:tr>
              <a:tr h="190500">
                <a:tc>
                  <a:txBody>
                    <a:bodyPr/>
                    <a:lstStyle/>
                    <a:p>
                      <a:pPr algn="ctr" fontAlgn="t"/>
                      <a:r>
                        <a:rPr lang="en-US" sz="2000" u="none" strike="noStrike" dirty="0">
                          <a:effectLst/>
                        </a:rPr>
                        <a:t>1</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dirty="0">
                          <a:effectLst/>
                        </a:rPr>
                        <a:t>2</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79814681"/>
                  </a:ext>
                </a:extLst>
              </a:tr>
              <a:tr h="190500">
                <a:tc>
                  <a:txBody>
                    <a:bodyPr/>
                    <a:lstStyle/>
                    <a:p>
                      <a:pPr algn="ctr" fontAlgn="t"/>
                      <a:r>
                        <a:rPr lang="en-US" sz="2000" u="none" strike="noStrike" dirty="0">
                          <a:effectLst/>
                        </a:rPr>
                        <a:t>2</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dirty="0">
                          <a:effectLst/>
                        </a:rPr>
                        <a:t>3</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8290154"/>
                  </a:ext>
                </a:extLst>
              </a:tr>
              <a:tr h="190500">
                <a:tc>
                  <a:txBody>
                    <a:bodyPr/>
                    <a:lstStyle/>
                    <a:p>
                      <a:pPr algn="ctr" fontAlgn="t"/>
                      <a:r>
                        <a:rPr lang="en-US" sz="2000" u="none" strike="noStrike" dirty="0">
                          <a:effectLst/>
                        </a:rPr>
                        <a:t>3</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dirty="0">
                          <a:effectLst/>
                        </a:rPr>
                        <a:t>2</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9679278"/>
                  </a:ext>
                </a:extLst>
              </a:tr>
              <a:tr h="190500">
                <a:tc>
                  <a:txBody>
                    <a:bodyPr/>
                    <a:lstStyle/>
                    <a:p>
                      <a:pPr algn="ctr" fontAlgn="t"/>
                      <a:r>
                        <a:rPr lang="en-US" sz="2000" u="none" strike="noStrike">
                          <a:effectLst/>
                        </a:rPr>
                        <a:t>4</a:t>
                      </a:r>
                      <a:endParaRPr lang="en-US" sz="20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dirty="0">
                          <a:effectLst/>
                        </a:rPr>
                        <a:t>3</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0702404"/>
                  </a:ext>
                </a:extLst>
              </a:tr>
            </a:tbl>
          </a:graphicData>
        </a:graphic>
      </p:graphicFrame>
      <p:graphicFrame>
        <p:nvGraphicFramePr>
          <p:cNvPr id="11" name="Table 10">
            <a:extLst>
              <a:ext uri="{FF2B5EF4-FFF2-40B4-BE49-F238E27FC236}">
                <a16:creationId xmlns:a16="http://schemas.microsoft.com/office/drawing/2014/main" id="{69146A4B-1000-A642-A390-D7EED73B5EFF}"/>
              </a:ext>
            </a:extLst>
          </p:cNvPr>
          <p:cNvGraphicFramePr>
            <a:graphicFrameLocks noGrp="1"/>
          </p:cNvGraphicFramePr>
          <p:nvPr>
            <p:extLst>
              <p:ext uri="{D42A27DB-BD31-4B8C-83A1-F6EECF244321}">
                <p14:modId xmlns:p14="http://schemas.microsoft.com/office/powerpoint/2010/main" val="2102989797"/>
              </p:ext>
            </p:extLst>
          </p:nvPr>
        </p:nvGraphicFramePr>
        <p:xfrm>
          <a:off x="5840951" y="3207327"/>
          <a:ext cx="1813971" cy="2200275"/>
        </p:xfrm>
        <a:graphic>
          <a:graphicData uri="http://schemas.openxmlformats.org/drawingml/2006/table">
            <a:tbl>
              <a:tblPr>
                <a:tableStyleId>{073A0DAA-6AF3-43AB-8588-CEC1D06C72B9}</a:tableStyleId>
              </a:tblPr>
              <a:tblGrid>
                <a:gridCol w="1232237">
                  <a:extLst>
                    <a:ext uri="{9D8B030D-6E8A-4147-A177-3AD203B41FA5}">
                      <a16:colId xmlns:a16="http://schemas.microsoft.com/office/drawing/2014/main" val="633008304"/>
                    </a:ext>
                  </a:extLst>
                </a:gridCol>
                <a:gridCol w="581734">
                  <a:extLst>
                    <a:ext uri="{9D8B030D-6E8A-4147-A177-3AD203B41FA5}">
                      <a16:colId xmlns:a16="http://schemas.microsoft.com/office/drawing/2014/main" val="4219365321"/>
                    </a:ext>
                  </a:extLst>
                </a:gridCol>
              </a:tblGrid>
              <a:tr h="190500">
                <a:tc>
                  <a:txBody>
                    <a:bodyPr/>
                    <a:lstStyle/>
                    <a:p>
                      <a:pPr algn="ctr" fontAlgn="t"/>
                      <a:r>
                        <a:rPr lang="en-US" sz="2000" b="1" u="none" strike="noStrike" dirty="0">
                          <a:effectLst/>
                        </a:rPr>
                        <a:t>Resource</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r>
                        <a:rPr lang="en-US" sz="2000" b="1" u="none" strike="noStrike" dirty="0">
                          <a:effectLst/>
                        </a:rPr>
                        <a:t>Cost</a:t>
                      </a:r>
                      <a:endParaRPr lang="en-US" sz="2000" b="1"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694368363"/>
                  </a:ext>
                </a:extLst>
              </a:tr>
              <a:tr h="190500">
                <a:tc>
                  <a:txBody>
                    <a:bodyPr/>
                    <a:lstStyle/>
                    <a:p>
                      <a:pPr algn="ctr" fontAlgn="t"/>
                      <a:r>
                        <a:rPr lang="en-US" sz="2000" u="none" strike="noStrike">
                          <a:effectLst/>
                        </a:rPr>
                        <a:t>A</a:t>
                      </a:r>
                      <a:endParaRPr lang="en-US" sz="20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a:effectLst/>
                        </a:rPr>
                        <a:t>29</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490591"/>
                  </a:ext>
                </a:extLst>
              </a:tr>
              <a:tr h="190500">
                <a:tc>
                  <a:txBody>
                    <a:bodyPr/>
                    <a:lstStyle/>
                    <a:p>
                      <a:pPr algn="ctr" fontAlgn="t"/>
                      <a:r>
                        <a:rPr lang="en-US" sz="2000" u="none" strike="noStrike">
                          <a:effectLst/>
                        </a:rPr>
                        <a:t>B</a:t>
                      </a:r>
                      <a:endParaRPr lang="en-US" sz="20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dirty="0">
                          <a:effectLst/>
                        </a:rPr>
                        <a:t>26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77298064"/>
                  </a:ext>
                </a:extLst>
              </a:tr>
              <a:tr h="190500">
                <a:tc>
                  <a:txBody>
                    <a:bodyPr/>
                    <a:lstStyle/>
                    <a:p>
                      <a:pPr algn="ctr" fontAlgn="t"/>
                      <a:r>
                        <a:rPr lang="en-US" sz="2000" u="none" strike="noStrike" dirty="0">
                          <a:effectLst/>
                        </a:rPr>
                        <a:t>C</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a:effectLst/>
                        </a:rPr>
                        <a:t>25</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34298004"/>
                  </a:ext>
                </a:extLst>
              </a:tr>
              <a:tr h="190500">
                <a:tc>
                  <a:txBody>
                    <a:bodyPr/>
                    <a:lstStyle/>
                    <a:p>
                      <a:pPr algn="ctr" fontAlgn="t"/>
                      <a:r>
                        <a:rPr lang="en-US" sz="2000" u="none" strike="noStrike">
                          <a:effectLst/>
                        </a:rPr>
                        <a:t>D</a:t>
                      </a:r>
                      <a:endParaRPr lang="en-US" sz="20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a:effectLst/>
                        </a:rPr>
                        <a:t>26</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25978406"/>
                  </a:ext>
                </a:extLst>
              </a:tr>
              <a:tr h="190500">
                <a:tc>
                  <a:txBody>
                    <a:bodyPr/>
                    <a:lstStyle/>
                    <a:p>
                      <a:pPr algn="ctr" fontAlgn="t"/>
                      <a:r>
                        <a:rPr lang="en-US" sz="2000" u="none" strike="noStrike" dirty="0">
                          <a:effectLst/>
                        </a:rPr>
                        <a:t>E</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a:effectLst/>
                        </a:rPr>
                        <a:t>17</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1080684"/>
                  </a:ext>
                </a:extLst>
              </a:tr>
              <a:tr h="190500">
                <a:tc>
                  <a:txBody>
                    <a:bodyPr/>
                    <a:lstStyle/>
                    <a:p>
                      <a:pPr algn="ctr" fontAlgn="t"/>
                      <a:r>
                        <a:rPr lang="en-US" sz="2000" u="none" strike="noStrike">
                          <a:effectLst/>
                        </a:rPr>
                        <a:t>F</a:t>
                      </a:r>
                      <a:endParaRPr lang="en-US" sz="20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dirty="0">
                          <a:effectLst/>
                        </a:rPr>
                        <a:t>22</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5742976"/>
                  </a:ext>
                </a:extLst>
              </a:tr>
            </a:tbl>
          </a:graphicData>
        </a:graphic>
      </p:graphicFrame>
      <p:cxnSp>
        <p:nvCxnSpPr>
          <p:cNvPr id="16" name="Straight Arrow Connector 15">
            <a:extLst>
              <a:ext uri="{FF2B5EF4-FFF2-40B4-BE49-F238E27FC236}">
                <a16:creationId xmlns:a16="http://schemas.microsoft.com/office/drawing/2014/main" id="{2A566D30-A23C-5C4C-8052-ADF615EB1D1A}"/>
              </a:ext>
            </a:extLst>
          </p:cNvPr>
          <p:cNvCxnSpPr>
            <a:cxnSpLocks/>
          </p:cNvCxnSpPr>
          <p:nvPr/>
        </p:nvCxnSpPr>
        <p:spPr>
          <a:xfrm>
            <a:off x="5947510" y="2756282"/>
            <a:ext cx="1213704" cy="444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011CBEC-2C2F-1B40-ACBC-4D5431F8B431}"/>
              </a:ext>
            </a:extLst>
          </p:cNvPr>
          <p:cNvCxnSpPr/>
          <p:nvPr/>
        </p:nvCxnSpPr>
        <p:spPr>
          <a:xfrm flipH="1">
            <a:off x="4799012" y="2819400"/>
            <a:ext cx="228600" cy="3048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a:extLst>
              <a:ext uri="{FF2B5EF4-FFF2-40B4-BE49-F238E27FC236}">
                <a16:creationId xmlns:a16="http://schemas.microsoft.com/office/drawing/2014/main" id="{2C8876B0-864A-F548-B387-223B3348E285}"/>
              </a:ext>
            </a:extLst>
          </p:cNvPr>
          <p:cNvGraphicFramePr>
            <a:graphicFrameLocks noGrp="1"/>
          </p:cNvGraphicFramePr>
          <p:nvPr>
            <p:extLst>
              <p:ext uri="{D42A27DB-BD31-4B8C-83A1-F6EECF244321}">
                <p14:modId xmlns:p14="http://schemas.microsoft.com/office/powerpoint/2010/main" val="1882095508"/>
              </p:ext>
            </p:extLst>
          </p:nvPr>
        </p:nvGraphicFramePr>
        <p:xfrm>
          <a:off x="9980612" y="2057400"/>
          <a:ext cx="1826030" cy="4257675"/>
        </p:xfrm>
        <a:graphic>
          <a:graphicData uri="http://schemas.openxmlformats.org/drawingml/2006/table">
            <a:tbl>
              <a:tblPr>
                <a:tableStyleId>{073A0DAA-6AF3-43AB-8588-CEC1D06C72B9}</a:tableStyleId>
              </a:tblPr>
              <a:tblGrid>
                <a:gridCol w="913015">
                  <a:extLst>
                    <a:ext uri="{9D8B030D-6E8A-4147-A177-3AD203B41FA5}">
                      <a16:colId xmlns:a16="http://schemas.microsoft.com/office/drawing/2014/main" val="2721476035"/>
                    </a:ext>
                  </a:extLst>
                </a:gridCol>
                <a:gridCol w="913015">
                  <a:extLst>
                    <a:ext uri="{9D8B030D-6E8A-4147-A177-3AD203B41FA5}">
                      <a16:colId xmlns:a16="http://schemas.microsoft.com/office/drawing/2014/main" val="553275159"/>
                    </a:ext>
                  </a:extLst>
                </a:gridCol>
              </a:tblGrid>
              <a:tr h="190500">
                <a:tc>
                  <a:txBody>
                    <a:bodyPr/>
                    <a:lstStyle/>
                    <a:p>
                      <a:pPr algn="ctr" fontAlgn="t"/>
                      <a:r>
                        <a:rPr lang="en-US" sz="1800" b="1" u="none" strike="noStrike" dirty="0">
                          <a:effectLst/>
                        </a:rPr>
                        <a:t>Task</a:t>
                      </a:r>
                      <a:endParaRPr lang="en-US" sz="1800" b="1"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r>
                        <a:rPr lang="en-US" sz="1800" b="1" u="none" strike="noStrike" dirty="0">
                          <a:effectLst/>
                        </a:rPr>
                        <a:t>Resource</a:t>
                      </a:r>
                      <a:endParaRPr lang="en-US" sz="1800" b="1"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4016461689"/>
                  </a:ext>
                </a:extLst>
              </a:tr>
              <a:tr h="190500">
                <a:tc>
                  <a:txBody>
                    <a:bodyPr/>
                    <a:lstStyle/>
                    <a:p>
                      <a:pPr algn="ctr" fontAlgn="t"/>
                      <a:r>
                        <a:rPr lang="en-US" sz="1800" u="none" strike="noStrike">
                          <a:effectLst/>
                        </a:rPr>
                        <a:t>1</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A</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57164173"/>
                  </a:ext>
                </a:extLst>
              </a:tr>
              <a:tr h="190500">
                <a:tc>
                  <a:txBody>
                    <a:bodyPr/>
                    <a:lstStyle/>
                    <a:p>
                      <a:pPr algn="ctr" fontAlgn="t"/>
                      <a:r>
                        <a:rPr lang="en-US" sz="1800" u="none" strike="noStrike">
                          <a:effectLst/>
                        </a:rPr>
                        <a:t>1</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B</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063947133"/>
                  </a:ext>
                </a:extLst>
              </a:tr>
              <a:tr h="190500">
                <a:tc>
                  <a:txBody>
                    <a:bodyPr/>
                    <a:lstStyle/>
                    <a:p>
                      <a:pPr algn="ctr" fontAlgn="t"/>
                      <a:r>
                        <a:rPr lang="en-US" sz="1800" u="none" strike="noStrike">
                          <a:effectLst/>
                        </a:rPr>
                        <a:t>1</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C</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476753831"/>
                  </a:ext>
                </a:extLst>
              </a:tr>
              <a:tr h="190500">
                <a:tc>
                  <a:txBody>
                    <a:bodyPr/>
                    <a:lstStyle/>
                    <a:p>
                      <a:pPr algn="ctr" fontAlgn="t"/>
                      <a:r>
                        <a:rPr lang="en-US" sz="1800" u="none" strike="noStrike">
                          <a:effectLst/>
                        </a:rPr>
                        <a:t>1</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D</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457981804"/>
                  </a:ext>
                </a:extLst>
              </a:tr>
              <a:tr h="190500">
                <a:tc>
                  <a:txBody>
                    <a:bodyPr/>
                    <a:lstStyle/>
                    <a:p>
                      <a:pPr algn="ctr" fontAlgn="t"/>
                      <a:r>
                        <a:rPr lang="en-US" sz="1800" u="none" strike="noStrike">
                          <a:effectLst/>
                        </a:rPr>
                        <a:t>1</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E</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966291422"/>
                  </a:ext>
                </a:extLst>
              </a:tr>
              <a:tr h="190500">
                <a:tc>
                  <a:txBody>
                    <a:bodyPr/>
                    <a:lstStyle/>
                    <a:p>
                      <a:pPr algn="ctr" fontAlgn="t"/>
                      <a:r>
                        <a:rPr lang="en-US" sz="1800" u="none" strike="noStrike">
                          <a:effectLst/>
                        </a:rPr>
                        <a:t>2</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D</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686266987"/>
                  </a:ext>
                </a:extLst>
              </a:tr>
              <a:tr h="190500">
                <a:tc>
                  <a:txBody>
                    <a:bodyPr/>
                    <a:lstStyle/>
                    <a:p>
                      <a:pPr algn="ctr" fontAlgn="t"/>
                      <a:r>
                        <a:rPr lang="en-US" sz="1800" u="none" strike="noStrike">
                          <a:effectLst/>
                        </a:rPr>
                        <a:t>2</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E</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4100412617"/>
                  </a:ext>
                </a:extLst>
              </a:tr>
              <a:tr h="190500">
                <a:tc>
                  <a:txBody>
                    <a:bodyPr/>
                    <a:lstStyle/>
                    <a:p>
                      <a:pPr algn="ctr" fontAlgn="t"/>
                      <a:r>
                        <a:rPr lang="en-US" sz="1800" u="none" strike="noStrike" dirty="0">
                          <a:effectLst/>
                        </a:rPr>
                        <a:t>2</a:t>
                      </a:r>
                      <a:endParaRPr lang="en-US" sz="1800" b="1"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F</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996522009"/>
                  </a:ext>
                </a:extLst>
              </a:tr>
              <a:tr h="190500">
                <a:tc>
                  <a:txBody>
                    <a:bodyPr/>
                    <a:lstStyle/>
                    <a:p>
                      <a:pPr algn="ctr" fontAlgn="t"/>
                      <a:r>
                        <a:rPr lang="en-US" sz="1800" u="none" strike="noStrike">
                          <a:effectLst/>
                        </a:rPr>
                        <a:t>3</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E</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840967578"/>
                  </a:ext>
                </a:extLst>
              </a:tr>
              <a:tr h="190500">
                <a:tc>
                  <a:txBody>
                    <a:bodyPr/>
                    <a:lstStyle/>
                    <a:p>
                      <a:pPr algn="ctr" fontAlgn="t"/>
                      <a:r>
                        <a:rPr lang="en-US" sz="1800" u="none" strike="noStrike">
                          <a:effectLst/>
                        </a:rPr>
                        <a:t>4</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A</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973876654"/>
                  </a:ext>
                </a:extLst>
              </a:tr>
              <a:tr h="190500">
                <a:tc>
                  <a:txBody>
                    <a:bodyPr/>
                    <a:lstStyle/>
                    <a:p>
                      <a:pPr algn="ctr" fontAlgn="t"/>
                      <a:r>
                        <a:rPr lang="en-US" sz="1800" u="none" strike="noStrike">
                          <a:effectLst/>
                        </a:rPr>
                        <a:t>4</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B</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913609222"/>
                  </a:ext>
                </a:extLst>
              </a:tr>
              <a:tr h="190500">
                <a:tc>
                  <a:txBody>
                    <a:bodyPr/>
                    <a:lstStyle/>
                    <a:p>
                      <a:pPr algn="ctr" fontAlgn="t"/>
                      <a:r>
                        <a:rPr lang="en-US" sz="1800" u="none" strike="noStrike">
                          <a:effectLst/>
                        </a:rPr>
                        <a:t>4</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C</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982330377"/>
                  </a:ext>
                </a:extLst>
              </a:tr>
              <a:tr h="190500">
                <a:tc>
                  <a:txBody>
                    <a:bodyPr/>
                    <a:lstStyle/>
                    <a:p>
                      <a:pPr algn="ctr" fontAlgn="t"/>
                      <a:r>
                        <a:rPr lang="en-US" sz="1800" u="none" strike="noStrike">
                          <a:effectLst/>
                        </a:rPr>
                        <a:t>4</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D</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325940630"/>
                  </a:ext>
                </a:extLst>
              </a:tr>
              <a:tr h="190500">
                <a:tc>
                  <a:txBody>
                    <a:bodyPr/>
                    <a:lstStyle/>
                    <a:p>
                      <a:pPr algn="ctr" fontAlgn="t"/>
                      <a:r>
                        <a:rPr lang="en-US" sz="1800" u="none" strike="noStrike">
                          <a:effectLst/>
                        </a:rPr>
                        <a:t>5</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dirty="0">
                          <a:effectLst/>
                        </a:rPr>
                        <a:t>B</a:t>
                      </a:r>
                      <a:endParaRPr lang="en-US" sz="1800" b="1"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439050293"/>
                  </a:ext>
                </a:extLst>
              </a:tr>
            </a:tbl>
          </a:graphicData>
        </a:graphic>
      </p:graphicFrame>
      <p:pic>
        <p:nvPicPr>
          <p:cNvPr id="21" name="Picture 20">
            <a:extLst>
              <a:ext uri="{FF2B5EF4-FFF2-40B4-BE49-F238E27FC236}">
                <a16:creationId xmlns:a16="http://schemas.microsoft.com/office/drawing/2014/main" id="{BC08CF1A-EE37-6346-8EE4-C2413D33B288}"/>
              </a:ext>
            </a:extLst>
          </p:cNvPr>
          <p:cNvPicPr>
            <a:picLocks noChangeAspect="1"/>
          </p:cNvPicPr>
          <p:nvPr/>
        </p:nvPicPr>
        <p:blipFill>
          <a:blip r:embed="rId4"/>
          <a:srcRect/>
          <a:stretch/>
        </p:blipFill>
        <p:spPr>
          <a:xfrm>
            <a:off x="1307758" y="2493024"/>
            <a:ext cx="2044700" cy="3784600"/>
          </a:xfrm>
          <a:prstGeom prst="rect">
            <a:avLst/>
          </a:prstGeom>
        </p:spPr>
      </p:pic>
      <p:cxnSp>
        <p:nvCxnSpPr>
          <p:cNvPr id="22" name="Straight Arrow Connector 21">
            <a:extLst>
              <a:ext uri="{FF2B5EF4-FFF2-40B4-BE49-F238E27FC236}">
                <a16:creationId xmlns:a16="http://schemas.microsoft.com/office/drawing/2014/main" id="{F17054E1-7C6C-D442-8F04-509C50CB3526}"/>
              </a:ext>
            </a:extLst>
          </p:cNvPr>
          <p:cNvCxnSpPr>
            <a:cxnSpLocks/>
          </p:cNvCxnSpPr>
          <p:nvPr/>
        </p:nvCxnSpPr>
        <p:spPr>
          <a:xfrm flipH="1">
            <a:off x="3400749" y="2638028"/>
            <a:ext cx="629119" cy="1448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8B6D6A9-BC95-4B45-BC77-B3565E4CFE40}"/>
              </a:ext>
            </a:extLst>
          </p:cNvPr>
          <p:cNvCxnSpPr/>
          <p:nvPr/>
        </p:nvCxnSpPr>
        <p:spPr>
          <a:xfrm>
            <a:off x="8913812" y="2667000"/>
            <a:ext cx="118079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7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27</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a:solidFill>
            <a:srgbClr val="7BBB9E"/>
          </a:solidFill>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0072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kern="1200" dirty="0"/>
                <a:t>7. Validate Results</a:t>
              </a:r>
              <a:r>
                <a:rPr lang="en-US" sz="3000" dirty="0"/>
                <a:t> and Iterate</a:t>
              </a:r>
              <a:endParaRPr lang="en-US" sz="3000" kern="1200" dirty="0"/>
            </a:p>
          </p:txBody>
        </p:sp>
      </p:grpSp>
    </p:spTree>
    <p:extLst>
      <p:ext uri="{BB962C8B-B14F-4D97-AF65-F5344CB8AC3E}">
        <p14:creationId xmlns:p14="http://schemas.microsoft.com/office/powerpoint/2010/main" val="371170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D5B6-6DE4-7D43-A2CC-D57B3A337582}"/>
              </a:ext>
            </a:extLst>
          </p:cNvPr>
          <p:cNvSpPr>
            <a:spLocks noGrp="1"/>
          </p:cNvSpPr>
          <p:nvPr>
            <p:ph type="title"/>
          </p:nvPr>
        </p:nvSpPr>
        <p:spPr/>
        <p:txBody>
          <a:bodyPr>
            <a:normAutofit fontScale="90000"/>
          </a:bodyPr>
          <a:lstStyle/>
          <a:p>
            <a:r>
              <a:rPr lang="en-US" dirty="0"/>
              <a:t>Create Model Documentation</a:t>
            </a:r>
          </a:p>
        </p:txBody>
      </p:sp>
      <p:sp>
        <p:nvSpPr>
          <p:cNvPr id="3" name="Content Placeholder 2">
            <a:extLst>
              <a:ext uri="{FF2B5EF4-FFF2-40B4-BE49-F238E27FC236}">
                <a16:creationId xmlns:a16="http://schemas.microsoft.com/office/drawing/2014/main" id="{6826C412-0DED-A243-8D47-1A5E4C0FC240}"/>
              </a:ext>
            </a:extLst>
          </p:cNvPr>
          <p:cNvSpPr>
            <a:spLocks noGrp="1"/>
          </p:cNvSpPr>
          <p:nvPr>
            <p:ph idx="1"/>
          </p:nvPr>
        </p:nvSpPr>
        <p:spPr>
          <a:xfrm>
            <a:off x="1593436" y="1143000"/>
            <a:ext cx="9782801" cy="5155406"/>
          </a:xfrm>
        </p:spPr>
        <p:txBody>
          <a:bodyPr>
            <a:normAutofit/>
          </a:bodyPr>
          <a:lstStyle/>
          <a:p>
            <a:r>
              <a:rPr lang="en-US" dirty="0"/>
              <a:t>Now that the data inputs and transformations are documented, we can write a document that describes the optimization model that we will build. This includes:</a:t>
            </a:r>
          </a:p>
          <a:p>
            <a:pPr lvl="1"/>
            <a:r>
              <a:rPr lang="en-US" dirty="0"/>
              <a:t>Decision variables </a:t>
            </a:r>
          </a:p>
          <a:p>
            <a:pPr lvl="2"/>
            <a:r>
              <a:rPr lang="en-US" dirty="0"/>
              <a:t>Our convention is to use a single lower-case English letter for a decision variable</a:t>
            </a:r>
          </a:p>
          <a:p>
            <a:pPr lvl="2"/>
            <a:r>
              <a:rPr lang="en-US" dirty="0"/>
              <a:t>The sets that describe these variables are listed using subscripts</a:t>
            </a:r>
          </a:p>
          <a:p>
            <a:pPr lvl="1"/>
            <a:r>
              <a:rPr lang="en-US" dirty="0"/>
              <a:t>Constraints</a:t>
            </a:r>
          </a:p>
          <a:p>
            <a:pPr lvl="2"/>
            <a:r>
              <a:rPr lang="en-US" dirty="0"/>
              <a:t>Add constraints to the model one at a time to allow for constant model testing</a:t>
            </a:r>
          </a:p>
          <a:p>
            <a:pPr lvl="1"/>
            <a:r>
              <a:rPr lang="en-US" dirty="0"/>
              <a:t>Objective function(s)</a:t>
            </a:r>
          </a:p>
          <a:p>
            <a:pPr lvl="2"/>
            <a:r>
              <a:rPr lang="en-US" dirty="0"/>
              <a:t>A multi-objective model, or </a:t>
            </a:r>
          </a:p>
          <a:p>
            <a:pPr lvl="2"/>
            <a:r>
              <a:rPr lang="en-US" dirty="0"/>
              <a:t>Allow users to choose from multiple objectives</a:t>
            </a:r>
          </a:p>
          <a:p>
            <a:pPr marL="365760" lvl="1" indent="0">
              <a:buNone/>
            </a:pPr>
            <a:endParaRPr lang="en-US" dirty="0"/>
          </a:p>
          <a:p>
            <a:endParaRPr lang="en-US" dirty="0"/>
          </a:p>
        </p:txBody>
      </p:sp>
      <p:sp>
        <p:nvSpPr>
          <p:cNvPr id="4" name="Date Placeholder 3">
            <a:extLst>
              <a:ext uri="{FF2B5EF4-FFF2-40B4-BE49-F238E27FC236}">
                <a16:creationId xmlns:a16="http://schemas.microsoft.com/office/drawing/2014/main" id="{793183CF-DD87-F749-A046-F264F7619FC3}"/>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0BB889DB-DF13-0B42-9329-ADBEF9E1589A}"/>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2D6D3608-DB69-3347-AEF1-874020AB5287}"/>
              </a:ext>
            </a:extLst>
          </p:cNvPr>
          <p:cNvSpPr>
            <a:spLocks noGrp="1"/>
          </p:cNvSpPr>
          <p:nvPr>
            <p:ph type="sldNum" sz="quarter" idx="12"/>
          </p:nvPr>
        </p:nvSpPr>
        <p:spPr/>
        <p:txBody>
          <a:bodyPr/>
          <a:lstStyle/>
          <a:p>
            <a:fld id="{7DC1BBB0-96F0-4077-A278-0F3FB5C104D3}" type="slidenum">
              <a:rPr lang="en-US" smtClean="0"/>
              <a:t>28</a:t>
            </a:fld>
            <a:endParaRPr lang="en-US"/>
          </a:p>
        </p:txBody>
      </p:sp>
      <p:pic>
        <p:nvPicPr>
          <p:cNvPr id="7" name="Picture 6">
            <a:extLst>
              <a:ext uri="{FF2B5EF4-FFF2-40B4-BE49-F238E27FC236}">
                <a16:creationId xmlns:a16="http://schemas.microsoft.com/office/drawing/2014/main" id="{9A24D973-0440-B94C-90F9-65AA895FA8C9}"/>
              </a:ext>
            </a:extLst>
          </p:cNvPr>
          <p:cNvPicPr>
            <a:picLocks noChangeAspect="1"/>
          </p:cNvPicPr>
          <p:nvPr/>
        </p:nvPicPr>
        <p:blipFill>
          <a:blip r:embed="rId2"/>
          <a:srcRect/>
          <a:stretch/>
        </p:blipFill>
        <p:spPr>
          <a:xfrm>
            <a:off x="10437812" y="12562"/>
            <a:ext cx="1368830" cy="1130438"/>
          </a:xfrm>
          <a:prstGeom prst="rect">
            <a:avLst/>
          </a:prstGeom>
        </p:spPr>
      </p:pic>
    </p:spTree>
    <p:extLst>
      <p:ext uri="{BB962C8B-B14F-4D97-AF65-F5344CB8AC3E}">
        <p14:creationId xmlns:p14="http://schemas.microsoft.com/office/powerpoint/2010/main" val="427360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D5B6-6DE4-7D43-A2CC-D57B3A337582}"/>
              </a:ext>
            </a:extLst>
          </p:cNvPr>
          <p:cNvSpPr>
            <a:spLocks noGrp="1"/>
          </p:cNvSpPr>
          <p:nvPr>
            <p:ph type="title"/>
          </p:nvPr>
        </p:nvSpPr>
        <p:spPr/>
        <p:txBody>
          <a:bodyPr>
            <a:normAutofit fontScale="90000"/>
          </a:bodyPr>
          <a:lstStyle/>
          <a:p>
            <a:r>
              <a:rPr lang="en-US" dirty="0"/>
              <a:t>Create Model Documentation</a:t>
            </a:r>
          </a:p>
        </p:txBody>
      </p:sp>
      <p:sp>
        <p:nvSpPr>
          <p:cNvPr id="3" name="Content Placeholder 2">
            <a:extLst>
              <a:ext uri="{FF2B5EF4-FFF2-40B4-BE49-F238E27FC236}">
                <a16:creationId xmlns:a16="http://schemas.microsoft.com/office/drawing/2014/main" id="{6826C412-0DED-A243-8D47-1A5E4C0FC240}"/>
              </a:ext>
            </a:extLst>
          </p:cNvPr>
          <p:cNvSpPr>
            <a:spLocks noGrp="1"/>
          </p:cNvSpPr>
          <p:nvPr>
            <p:ph idx="1"/>
          </p:nvPr>
        </p:nvSpPr>
        <p:spPr>
          <a:xfrm>
            <a:off x="1593436" y="1143000"/>
            <a:ext cx="9782801" cy="5155406"/>
          </a:xfrm>
        </p:spPr>
        <p:txBody>
          <a:bodyPr>
            <a:normAutofit/>
          </a:bodyPr>
          <a:lstStyle/>
          <a:p>
            <a:pPr marL="0" indent="0">
              <a:buNone/>
            </a:pPr>
            <a:r>
              <a:rPr lang="en-US" dirty="0"/>
              <a:t>Each item is also described in “Plain English” to ensure an understanding of what the model is trying to accomplish</a:t>
            </a:r>
          </a:p>
          <a:p>
            <a:pPr lvl="1"/>
            <a:r>
              <a:rPr lang="en-US" dirty="0"/>
              <a:t>Auditability</a:t>
            </a:r>
          </a:p>
          <a:p>
            <a:pPr lvl="1"/>
            <a:r>
              <a:rPr lang="en-US" dirty="0"/>
              <a:t>Show understanding of rules to business</a:t>
            </a:r>
          </a:p>
          <a:p>
            <a:pPr lvl="2"/>
            <a:r>
              <a:rPr lang="en-US" dirty="0"/>
              <a:t>Create an Optimization Business Logic Document, that is shared specifically with business users</a:t>
            </a:r>
          </a:p>
          <a:p>
            <a:pPr lvl="1"/>
            <a:r>
              <a:rPr lang="en-US" dirty="0"/>
              <a:t>Used to create a solution checker</a:t>
            </a:r>
          </a:p>
          <a:p>
            <a:endParaRPr lang="en-US" dirty="0"/>
          </a:p>
        </p:txBody>
      </p:sp>
      <p:sp>
        <p:nvSpPr>
          <p:cNvPr id="4" name="Date Placeholder 3">
            <a:extLst>
              <a:ext uri="{FF2B5EF4-FFF2-40B4-BE49-F238E27FC236}">
                <a16:creationId xmlns:a16="http://schemas.microsoft.com/office/drawing/2014/main" id="{793183CF-DD87-F749-A046-F264F7619FC3}"/>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0BB889DB-DF13-0B42-9329-ADBEF9E1589A}"/>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2D6D3608-DB69-3347-AEF1-874020AB5287}"/>
              </a:ext>
            </a:extLst>
          </p:cNvPr>
          <p:cNvSpPr>
            <a:spLocks noGrp="1"/>
          </p:cNvSpPr>
          <p:nvPr>
            <p:ph type="sldNum" sz="quarter" idx="12"/>
          </p:nvPr>
        </p:nvSpPr>
        <p:spPr/>
        <p:txBody>
          <a:bodyPr/>
          <a:lstStyle/>
          <a:p>
            <a:fld id="{7DC1BBB0-96F0-4077-A278-0F3FB5C104D3}" type="slidenum">
              <a:rPr lang="en-US" smtClean="0"/>
              <a:t>29</a:t>
            </a:fld>
            <a:endParaRPr lang="en-US"/>
          </a:p>
        </p:txBody>
      </p:sp>
      <p:pic>
        <p:nvPicPr>
          <p:cNvPr id="7" name="Picture 6">
            <a:extLst>
              <a:ext uri="{FF2B5EF4-FFF2-40B4-BE49-F238E27FC236}">
                <a16:creationId xmlns:a16="http://schemas.microsoft.com/office/drawing/2014/main" id="{C6618C49-F6C1-544F-9301-AADE0694F8D3}"/>
              </a:ext>
            </a:extLst>
          </p:cNvPr>
          <p:cNvPicPr>
            <a:picLocks noChangeAspect="1"/>
          </p:cNvPicPr>
          <p:nvPr/>
        </p:nvPicPr>
        <p:blipFill>
          <a:blip r:embed="rId2"/>
          <a:srcRect/>
          <a:stretch/>
        </p:blipFill>
        <p:spPr>
          <a:xfrm>
            <a:off x="10437812" y="12562"/>
            <a:ext cx="1368830" cy="1130438"/>
          </a:xfrm>
          <a:prstGeom prst="rect">
            <a:avLst/>
          </a:prstGeom>
        </p:spPr>
      </p:pic>
    </p:spTree>
    <p:extLst>
      <p:ext uri="{BB962C8B-B14F-4D97-AF65-F5344CB8AC3E}">
        <p14:creationId xmlns:p14="http://schemas.microsoft.com/office/powerpoint/2010/main" val="16280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EBE52-793E-4041-9581-DE4F295E2612}"/>
              </a:ext>
            </a:extLst>
          </p:cNvPr>
          <p:cNvSpPr>
            <a:spLocks noGrp="1"/>
          </p:cNvSpPr>
          <p:nvPr>
            <p:ph type="title"/>
          </p:nvPr>
        </p:nvSpPr>
        <p:spPr/>
        <p:txBody>
          <a:bodyPr>
            <a:normAutofit fontScale="90000"/>
          </a:bodyPr>
          <a:lstStyle/>
          <a:p>
            <a:r>
              <a:rPr lang="en-US" dirty="0"/>
              <a:t>“Life-Altering” Improvements</a:t>
            </a:r>
          </a:p>
        </p:txBody>
      </p:sp>
      <p:sp>
        <p:nvSpPr>
          <p:cNvPr id="4" name="Content Placeholder 3">
            <a:extLst>
              <a:ext uri="{FF2B5EF4-FFF2-40B4-BE49-F238E27FC236}">
                <a16:creationId xmlns:a16="http://schemas.microsoft.com/office/drawing/2014/main" id="{1105931E-7BA0-2847-8667-0B5AEC164EAB}"/>
              </a:ext>
            </a:extLst>
          </p:cNvPr>
          <p:cNvSpPr>
            <a:spLocks noGrp="1"/>
          </p:cNvSpPr>
          <p:nvPr>
            <p:ph sz="half" idx="2"/>
          </p:nvPr>
        </p:nvSpPr>
        <p:spPr/>
        <p:txBody>
          <a:bodyPr>
            <a:normAutofit fontScale="77500" lnSpcReduction="20000"/>
          </a:bodyPr>
          <a:lstStyle/>
          <a:p>
            <a:pPr marL="0" indent="0">
              <a:buNone/>
            </a:pPr>
            <a:r>
              <a:rPr lang="en-US" sz="3600" b="1" dirty="0"/>
              <a:t>“</a:t>
            </a:r>
            <a:r>
              <a:rPr lang="en-US" b="1" dirty="0"/>
              <a:t>The increase in speed and flexibility from the new model impacts every piece of our business across multiple teams. Now we can strategically invest that time in everything from building more personal customer experiences to optimizing our production process. With this new model, Birchbox has truly entered a new operating universe.</a:t>
            </a:r>
            <a:r>
              <a:rPr lang="en-US" sz="3600" b="1" dirty="0"/>
              <a:t>”</a:t>
            </a:r>
          </a:p>
          <a:p>
            <a:pPr marL="0" indent="0">
              <a:buNone/>
            </a:pPr>
            <a:endParaRPr lang="en-US" sz="3200" b="1" dirty="0"/>
          </a:p>
          <a:p>
            <a:pPr marL="0" indent="0">
              <a:buNone/>
            </a:pPr>
            <a:r>
              <a:rPr lang="en-US" sz="3200" dirty="0"/>
              <a:t>David </a:t>
            </a:r>
            <a:r>
              <a:rPr lang="en-US" sz="3200" dirty="0" err="1"/>
              <a:t>Bendes</a:t>
            </a:r>
            <a:endParaRPr lang="en-US" sz="3200" dirty="0"/>
          </a:p>
          <a:p>
            <a:pPr marL="0" indent="0">
              <a:buNone/>
            </a:pPr>
            <a:r>
              <a:rPr lang="en-US" sz="2400" dirty="0"/>
              <a:t>Vice President of Global Business Technology at Birchbox </a:t>
            </a:r>
            <a:endParaRPr lang="en-US" sz="3200" dirty="0"/>
          </a:p>
          <a:p>
            <a:endParaRPr lang="en-US" dirty="0"/>
          </a:p>
        </p:txBody>
      </p:sp>
      <p:sp>
        <p:nvSpPr>
          <p:cNvPr id="5" name="Date Placeholder 4">
            <a:extLst>
              <a:ext uri="{FF2B5EF4-FFF2-40B4-BE49-F238E27FC236}">
                <a16:creationId xmlns:a16="http://schemas.microsoft.com/office/drawing/2014/main" id="{D5CD3536-AED2-B24C-8FA1-A1E506878E1D}"/>
              </a:ext>
            </a:extLst>
          </p:cNvPr>
          <p:cNvSpPr>
            <a:spLocks noGrp="1"/>
          </p:cNvSpPr>
          <p:nvPr>
            <p:ph type="dt" sz="half" idx="10"/>
          </p:nvPr>
        </p:nvSpPr>
        <p:spPr/>
        <p:txBody>
          <a:bodyPr/>
          <a:lstStyle/>
          <a:p>
            <a:r>
              <a:rPr lang="en-US"/>
              <a:t>2022-04-03</a:t>
            </a:r>
            <a:endParaRPr lang="en-US" dirty="0"/>
          </a:p>
        </p:txBody>
      </p:sp>
      <p:sp>
        <p:nvSpPr>
          <p:cNvPr id="6" name="Footer Placeholder 5">
            <a:extLst>
              <a:ext uri="{FF2B5EF4-FFF2-40B4-BE49-F238E27FC236}">
                <a16:creationId xmlns:a16="http://schemas.microsoft.com/office/drawing/2014/main" id="{8489DACF-5913-6444-B36B-AE133F2BC4CB}"/>
              </a:ext>
            </a:extLst>
          </p:cNvPr>
          <p:cNvSpPr>
            <a:spLocks noGrp="1"/>
          </p:cNvSpPr>
          <p:nvPr>
            <p:ph type="ftr" sz="quarter" idx="11"/>
          </p:nvPr>
        </p:nvSpPr>
        <p:spPr/>
        <p:txBody>
          <a:bodyPr/>
          <a:lstStyle/>
          <a:p>
            <a:r>
              <a:rPr lang="en-US"/>
              <a:t>Copyright © Princeton Consultants 2022 (V1.0)</a:t>
            </a:r>
            <a:endParaRPr lang="en-US" dirty="0"/>
          </a:p>
        </p:txBody>
      </p:sp>
      <p:sp>
        <p:nvSpPr>
          <p:cNvPr id="7" name="Slide Number Placeholder 6">
            <a:extLst>
              <a:ext uri="{FF2B5EF4-FFF2-40B4-BE49-F238E27FC236}">
                <a16:creationId xmlns:a16="http://schemas.microsoft.com/office/drawing/2014/main" id="{43DE3DEF-B36D-FD45-880A-05D028EE4A9D}"/>
              </a:ext>
            </a:extLst>
          </p:cNvPr>
          <p:cNvSpPr>
            <a:spLocks noGrp="1"/>
          </p:cNvSpPr>
          <p:nvPr>
            <p:ph type="sldNum" sz="quarter" idx="12"/>
          </p:nvPr>
        </p:nvSpPr>
        <p:spPr/>
        <p:txBody>
          <a:bodyPr/>
          <a:lstStyle/>
          <a:p>
            <a:fld id="{7DC1BBB0-96F0-4077-A278-0F3FB5C104D3}" type="slidenum">
              <a:rPr lang="en-US" smtClean="0"/>
              <a:t>3</a:t>
            </a:fld>
            <a:endParaRPr lang="en-US"/>
          </a:p>
        </p:txBody>
      </p:sp>
      <p:pic>
        <p:nvPicPr>
          <p:cNvPr id="8" name="Content Placeholder 7" descr="A picture containing toiletry, pink, lotion, display&#10;&#10;Description automatically generated">
            <a:extLst>
              <a:ext uri="{FF2B5EF4-FFF2-40B4-BE49-F238E27FC236}">
                <a16:creationId xmlns:a16="http://schemas.microsoft.com/office/drawing/2014/main" id="{23F10F99-3533-C044-9BFE-725CA629B1FE}"/>
              </a:ext>
            </a:extLst>
          </p:cNvPr>
          <p:cNvPicPr>
            <a:picLocks noGrp="1" noChangeAspect="1"/>
          </p:cNvPicPr>
          <p:nvPr>
            <p:ph sz="half" idx="1"/>
          </p:nvPr>
        </p:nvPicPr>
        <p:blipFill>
          <a:blip r:embed="rId2"/>
          <a:stretch>
            <a:fillRect/>
          </a:stretch>
        </p:blipFill>
        <p:spPr>
          <a:xfrm>
            <a:off x="1715294" y="1600200"/>
            <a:ext cx="4572000" cy="4572000"/>
          </a:xfrm>
          <a:prstGeom prst="rect">
            <a:avLst/>
          </a:prstGeom>
        </p:spPr>
      </p:pic>
    </p:spTree>
    <p:extLst>
      <p:ext uri="{BB962C8B-B14F-4D97-AF65-F5344CB8AC3E}">
        <p14:creationId xmlns:p14="http://schemas.microsoft.com/office/powerpoint/2010/main" val="151904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B70B0-EC35-A346-A027-F39F5A32A93F}"/>
              </a:ext>
            </a:extLst>
          </p:cNvPr>
          <p:cNvSpPr>
            <a:spLocks noGrp="1"/>
          </p:cNvSpPr>
          <p:nvPr>
            <p:ph type="title"/>
          </p:nvPr>
        </p:nvSpPr>
        <p:spPr/>
        <p:txBody>
          <a:bodyPr>
            <a:normAutofit fontScale="90000"/>
          </a:bodyPr>
          <a:lstStyle/>
          <a:p>
            <a:r>
              <a:rPr lang="en-US" dirty="0"/>
              <a:t>Example Problem</a:t>
            </a:r>
          </a:p>
        </p:txBody>
      </p:sp>
      <p:sp>
        <p:nvSpPr>
          <p:cNvPr id="3" name="Content Placeholder 2">
            <a:extLst>
              <a:ext uri="{FF2B5EF4-FFF2-40B4-BE49-F238E27FC236}">
                <a16:creationId xmlns:a16="http://schemas.microsoft.com/office/drawing/2014/main" id="{BCE2E978-4B11-BD4C-8331-27B43FC0A47E}"/>
              </a:ext>
            </a:extLst>
          </p:cNvPr>
          <p:cNvSpPr>
            <a:spLocks noGrp="1"/>
          </p:cNvSpPr>
          <p:nvPr>
            <p:ph idx="1"/>
          </p:nvPr>
        </p:nvSpPr>
        <p:spPr>
          <a:xfrm>
            <a:off x="1370012" y="838200"/>
            <a:ext cx="9782801" cy="1143000"/>
          </a:xfrm>
        </p:spPr>
        <p:txBody>
          <a:bodyPr/>
          <a:lstStyle/>
          <a:p>
            <a:pPr marL="0" indent="0">
              <a:buNone/>
            </a:pPr>
            <a:r>
              <a:rPr lang="en-US" dirty="0"/>
              <a:t>Let’s go back to our example.</a:t>
            </a:r>
          </a:p>
        </p:txBody>
      </p:sp>
      <p:sp>
        <p:nvSpPr>
          <p:cNvPr id="4" name="Date Placeholder 3">
            <a:extLst>
              <a:ext uri="{FF2B5EF4-FFF2-40B4-BE49-F238E27FC236}">
                <a16:creationId xmlns:a16="http://schemas.microsoft.com/office/drawing/2014/main" id="{AA6FAC3C-C67F-0E43-ABAA-A21D25F9ED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CC86FE2A-A896-034C-9AA9-C9D13A72E92C}"/>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9FF13E6C-4146-CB47-B52F-C8E5F0517088}"/>
              </a:ext>
            </a:extLst>
          </p:cNvPr>
          <p:cNvSpPr>
            <a:spLocks noGrp="1"/>
          </p:cNvSpPr>
          <p:nvPr>
            <p:ph type="sldNum" sz="quarter" idx="12"/>
          </p:nvPr>
        </p:nvSpPr>
        <p:spPr/>
        <p:txBody>
          <a:bodyPr/>
          <a:lstStyle/>
          <a:p>
            <a:fld id="{7DC1BBB0-96F0-4077-A278-0F3FB5C104D3}" type="slidenum">
              <a:rPr lang="en-US" smtClean="0"/>
              <a:t>30</a:t>
            </a:fld>
            <a:endParaRPr lang="en-US"/>
          </a:p>
        </p:txBody>
      </p:sp>
      <p:graphicFrame>
        <p:nvGraphicFramePr>
          <p:cNvPr id="8" name="Diagram 7">
            <a:extLst>
              <a:ext uri="{FF2B5EF4-FFF2-40B4-BE49-F238E27FC236}">
                <a16:creationId xmlns:a16="http://schemas.microsoft.com/office/drawing/2014/main" id="{FA9E49D5-64AD-B54B-B013-2E6331586BF8}"/>
              </a:ext>
            </a:extLst>
          </p:cNvPr>
          <p:cNvGraphicFramePr/>
          <p:nvPr>
            <p:extLst>
              <p:ext uri="{D42A27DB-BD31-4B8C-83A1-F6EECF244321}">
                <p14:modId xmlns:p14="http://schemas.microsoft.com/office/powerpoint/2010/main" val="646920890"/>
              </p:ext>
            </p:extLst>
          </p:nvPr>
        </p:nvGraphicFramePr>
        <p:xfrm>
          <a:off x="2293836" y="1722006"/>
          <a:ext cx="8382000" cy="4634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053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B70B0-EC35-A346-A027-F39F5A32A93F}"/>
              </a:ext>
            </a:extLst>
          </p:cNvPr>
          <p:cNvSpPr>
            <a:spLocks noGrp="1"/>
          </p:cNvSpPr>
          <p:nvPr>
            <p:ph type="title"/>
          </p:nvPr>
        </p:nvSpPr>
        <p:spPr/>
        <p:txBody>
          <a:bodyPr>
            <a:normAutofit fontScale="90000"/>
          </a:bodyPr>
          <a:lstStyle/>
          <a:p>
            <a:r>
              <a:rPr lang="en-US" dirty="0"/>
              <a:t>Example Problem</a:t>
            </a:r>
          </a:p>
        </p:txBody>
      </p:sp>
      <p:sp>
        <p:nvSpPr>
          <p:cNvPr id="3" name="Content Placeholder 2">
            <a:extLst>
              <a:ext uri="{FF2B5EF4-FFF2-40B4-BE49-F238E27FC236}">
                <a16:creationId xmlns:a16="http://schemas.microsoft.com/office/drawing/2014/main" id="{BCE2E978-4B11-BD4C-8331-27B43FC0A47E}"/>
              </a:ext>
            </a:extLst>
          </p:cNvPr>
          <p:cNvSpPr>
            <a:spLocks noGrp="1"/>
          </p:cNvSpPr>
          <p:nvPr>
            <p:ph idx="1"/>
          </p:nvPr>
        </p:nvSpPr>
        <p:spPr>
          <a:xfrm>
            <a:off x="1370012" y="838200"/>
            <a:ext cx="9782801" cy="1143000"/>
          </a:xfrm>
        </p:spPr>
        <p:txBody>
          <a:bodyPr/>
          <a:lstStyle/>
          <a:p>
            <a:pPr marL="0" indent="0">
              <a:buNone/>
            </a:pPr>
            <a:r>
              <a:rPr lang="en-US" dirty="0"/>
              <a:t>Let’s try and characterize the requirements.</a:t>
            </a:r>
          </a:p>
        </p:txBody>
      </p:sp>
      <p:sp>
        <p:nvSpPr>
          <p:cNvPr id="4" name="Date Placeholder 3">
            <a:extLst>
              <a:ext uri="{FF2B5EF4-FFF2-40B4-BE49-F238E27FC236}">
                <a16:creationId xmlns:a16="http://schemas.microsoft.com/office/drawing/2014/main" id="{AA6FAC3C-C67F-0E43-ABAA-A21D25F9ED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CC86FE2A-A896-034C-9AA9-C9D13A72E92C}"/>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9FF13E6C-4146-CB47-B52F-C8E5F0517088}"/>
              </a:ext>
            </a:extLst>
          </p:cNvPr>
          <p:cNvSpPr>
            <a:spLocks noGrp="1"/>
          </p:cNvSpPr>
          <p:nvPr>
            <p:ph type="sldNum" sz="quarter" idx="12"/>
          </p:nvPr>
        </p:nvSpPr>
        <p:spPr/>
        <p:txBody>
          <a:bodyPr/>
          <a:lstStyle/>
          <a:p>
            <a:fld id="{7DC1BBB0-96F0-4077-A278-0F3FB5C104D3}" type="slidenum">
              <a:rPr lang="en-US" smtClean="0"/>
              <a:t>31</a:t>
            </a:fld>
            <a:endParaRPr lang="en-US"/>
          </a:p>
        </p:txBody>
      </p:sp>
      <p:sp>
        <p:nvSpPr>
          <p:cNvPr id="8" name="Freeform 7">
            <a:extLst>
              <a:ext uri="{FF2B5EF4-FFF2-40B4-BE49-F238E27FC236}">
                <a16:creationId xmlns:a16="http://schemas.microsoft.com/office/drawing/2014/main" id="{57BD270B-FC8B-9C48-980D-834288B7F13F}"/>
              </a:ext>
            </a:extLst>
          </p:cNvPr>
          <p:cNvSpPr/>
          <p:nvPr/>
        </p:nvSpPr>
        <p:spPr>
          <a:xfrm>
            <a:off x="1370012" y="5257799"/>
            <a:ext cx="10439400" cy="1097655"/>
          </a:xfrm>
          <a:custGeom>
            <a:avLst/>
            <a:gdLst>
              <a:gd name="connsiteX0" fmla="*/ 0 w 10439400"/>
              <a:gd name="connsiteY0" fmla="*/ 0 h 1250410"/>
              <a:gd name="connsiteX1" fmla="*/ 10439400 w 10439400"/>
              <a:gd name="connsiteY1" fmla="*/ 0 h 1250410"/>
              <a:gd name="connsiteX2" fmla="*/ 10439400 w 10439400"/>
              <a:gd name="connsiteY2" fmla="*/ 1250410 h 1250410"/>
              <a:gd name="connsiteX3" fmla="*/ 0 w 10439400"/>
              <a:gd name="connsiteY3" fmla="*/ 1250410 h 1250410"/>
              <a:gd name="connsiteX4" fmla="*/ 0 w 10439400"/>
              <a:gd name="connsiteY4" fmla="*/ 0 h 1250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400" h="1250410">
                <a:moveTo>
                  <a:pt x="0" y="0"/>
                </a:moveTo>
                <a:lnTo>
                  <a:pt x="10439400" y="0"/>
                </a:lnTo>
                <a:lnTo>
                  <a:pt x="10439400" y="1250410"/>
                </a:lnTo>
                <a:lnTo>
                  <a:pt x="0" y="1250410"/>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99136" tIns="199136" rIns="199136" bIns="774325" numCol="1" spcCol="1270" anchor="ctr" anchorCtr="0">
            <a:noAutofit/>
          </a:bodyPr>
          <a:lstStyle/>
          <a:p>
            <a:pPr marL="0" lvl="0" indent="0" algn="ctr" defTabSz="1244600">
              <a:lnSpc>
                <a:spcPct val="90000"/>
              </a:lnSpc>
              <a:spcBef>
                <a:spcPct val="0"/>
              </a:spcBef>
              <a:spcAft>
                <a:spcPct val="35000"/>
              </a:spcAft>
              <a:buNone/>
            </a:pPr>
            <a:r>
              <a:rPr lang="en-US" sz="2800" kern="1200" dirty="0"/>
              <a:t>Goals</a:t>
            </a:r>
          </a:p>
        </p:txBody>
      </p:sp>
      <p:sp>
        <p:nvSpPr>
          <p:cNvPr id="9" name="Freeform 8">
            <a:extLst>
              <a:ext uri="{FF2B5EF4-FFF2-40B4-BE49-F238E27FC236}">
                <a16:creationId xmlns:a16="http://schemas.microsoft.com/office/drawing/2014/main" id="{F0ECA131-0A6B-F445-B55F-F0D40FB160CF}"/>
              </a:ext>
            </a:extLst>
          </p:cNvPr>
          <p:cNvSpPr/>
          <p:nvPr/>
        </p:nvSpPr>
        <p:spPr>
          <a:xfrm>
            <a:off x="1370012" y="5867398"/>
            <a:ext cx="10439400" cy="475488"/>
          </a:xfrm>
          <a:custGeom>
            <a:avLst/>
            <a:gdLst>
              <a:gd name="connsiteX0" fmla="*/ 0 w 10439400"/>
              <a:gd name="connsiteY0" fmla="*/ 0 h 575188"/>
              <a:gd name="connsiteX1" fmla="*/ 10439400 w 10439400"/>
              <a:gd name="connsiteY1" fmla="*/ 0 h 575188"/>
              <a:gd name="connsiteX2" fmla="*/ 10439400 w 10439400"/>
              <a:gd name="connsiteY2" fmla="*/ 575188 h 575188"/>
              <a:gd name="connsiteX3" fmla="*/ 0 w 10439400"/>
              <a:gd name="connsiteY3" fmla="*/ 575188 h 575188"/>
              <a:gd name="connsiteX4" fmla="*/ 0 w 10439400"/>
              <a:gd name="connsiteY4" fmla="*/ 0 h 575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400" h="575188">
                <a:moveTo>
                  <a:pt x="0" y="0"/>
                </a:moveTo>
                <a:lnTo>
                  <a:pt x="10439400" y="0"/>
                </a:lnTo>
                <a:lnTo>
                  <a:pt x="10439400" y="575188"/>
                </a:lnTo>
                <a:lnTo>
                  <a:pt x="0" y="575188"/>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US" sz="2400" kern="1200" dirty="0"/>
              <a:t>Minimize the total cost of processing all the tasks</a:t>
            </a:r>
          </a:p>
        </p:txBody>
      </p:sp>
      <p:sp>
        <p:nvSpPr>
          <p:cNvPr id="10" name="Freeform 9">
            <a:extLst>
              <a:ext uri="{FF2B5EF4-FFF2-40B4-BE49-F238E27FC236}">
                <a16:creationId xmlns:a16="http://schemas.microsoft.com/office/drawing/2014/main" id="{7A244695-D197-2E44-B3C4-D0EF6348DC68}"/>
              </a:ext>
            </a:extLst>
          </p:cNvPr>
          <p:cNvSpPr/>
          <p:nvPr/>
        </p:nvSpPr>
        <p:spPr>
          <a:xfrm>
            <a:off x="1370012" y="3219426"/>
            <a:ext cx="10439400" cy="2013365"/>
          </a:xfrm>
          <a:custGeom>
            <a:avLst/>
            <a:gdLst>
              <a:gd name="connsiteX0" fmla="*/ 0 w 10439400"/>
              <a:gd name="connsiteY0" fmla="*/ 673538 h 1923131"/>
              <a:gd name="connsiteX1" fmla="*/ 4979309 w 10439400"/>
              <a:gd name="connsiteY1" fmla="*/ 673538 h 1923131"/>
              <a:gd name="connsiteX2" fmla="*/ 4979309 w 10439400"/>
              <a:gd name="connsiteY2" fmla="*/ 480783 h 1923131"/>
              <a:gd name="connsiteX3" fmla="*/ 4738917 w 10439400"/>
              <a:gd name="connsiteY3" fmla="*/ 480783 h 1923131"/>
              <a:gd name="connsiteX4" fmla="*/ 5219700 w 10439400"/>
              <a:gd name="connsiteY4" fmla="*/ 0 h 1923131"/>
              <a:gd name="connsiteX5" fmla="*/ 5700483 w 10439400"/>
              <a:gd name="connsiteY5" fmla="*/ 480783 h 1923131"/>
              <a:gd name="connsiteX6" fmla="*/ 5460091 w 10439400"/>
              <a:gd name="connsiteY6" fmla="*/ 480783 h 1923131"/>
              <a:gd name="connsiteX7" fmla="*/ 5460091 w 10439400"/>
              <a:gd name="connsiteY7" fmla="*/ 673538 h 1923131"/>
              <a:gd name="connsiteX8" fmla="*/ 10439400 w 10439400"/>
              <a:gd name="connsiteY8" fmla="*/ 673538 h 1923131"/>
              <a:gd name="connsiteX9" fmla="*/ 10439400 w 10439400"/>
              <a:gd name="connsiteY9" fmla="*/ 1923131 h 1923131"/>
              <a:gd name="connsiteX10" fmla="*/ 0 w 10439400"/>
              <a:gd name="connsiteY10" fmla="*/ 1923131 h 1923131"/>
              <a:gd name="connsiteX11" fmla="*/ 0 w 10439400"/>
              <a:gd name="connsiteY11" fmla="*/ 673538 h 192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39400" h="1923131">
                <a:moveTo>
                  <a:pt x="10439400" y="1249593"/>
                </a:moveTo>
                <a:lnTo>
                  <a:pt x="5460091" y="1249593"/>
                </a:lnTo>
                <a:lnTo>
                  <a:pt x="5460091" y="1442348"/>
                </a:lnTo>
                <a:lnTo>
                  <a:pt x="5700483" y="1442348"/>
                </a:lnTo>
                <a:lnTo>
                  <a:pt x="5219700" y="1923130"/>
                </a:lnTo>
                <a:lnTo>
                  <a:pt x="4738917" y="1442348"/>
                </a:lnTo>
                <a:lnTo>
                  <a:pt x="4979309" y="1442348"/>
                </a:lnTo>
                <a:lnTo>
                  <a:pt x="4979309" y="1249593"/>
                </a:lnTo>
                <a:lnTo>
                  <a:pt x="0" y="1249593"/>
                </a:lnTo>
                <a:lnTo>
                  <a:pt x="0" y="1"/>
                </a:lnTo>
                <a:lnTo>
                  <a:pt x="10439400" y="1"/>
                </a:lnTo>
                <a:lnTo>
                  <a:pt x="10439400" y="1249593"/>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99136" tIns="199136" rIns="199136" bIns="1447249" numCol="1" spcCol="1270" anchor="ctr" anchorCtr="0">
            <a:noAutofit/>
          </a:bodyPr>
          <a:lstStyle/>
          <a:p>
            <a:pPr marL="0" lvl="0" indent="0" algn="ctr" defTabSz="1244600">
              <a:lnSpc>
                <a:spcPct val="90000"/>
              </a:lnSpc>
              <a:spcBef>
                <a:spcPct val="0"/>
              </a:spcBef>
              <a:spcAft>
                <a:spcPct val="35000"/>
              </a:spcAft>
              <a:buNone/>
            </a:pPr>
            <a:r>
              <a:rPr lang="en-US" sz="2800" kern="1200" dirty="0"/>
              <a:t>Rules</a:t>
            </a:r>
          </a:p>
        </p:txBody>
      </p:sp>
      <p:sp>
        <p:nvSpPr>
          <p:cNvPr id="11" name="Freeform 10">
            <a:extLst>
              <a:ext uri="{FF2B5EF4-FFF2-40B4-BE49-F238E27FC236}">
                <a16:creationId xmlns:a16="http://schemas.microsoft.com/office/drawing/2014/main" id="{CB687FC3-EA9A-C845-B84A-EB987E9A8361}"/>
              </a:ext>
            </a:extLst>
          </p:cNvPr>
          <p:cNvSpPr/>
          <p:nvPr/>
        </p:nvSpPr>
        <p:spPr>
          <a:xfrm>
            <a:off x="1370649" y="3794969"/>
            <a:ext cx="3483864" cy="73152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US" dirty="0"/>
              <a:t>Each task must be scheduled</a:t>
            </a:r>
            <a:endParaRPr lang="en-US" kern="1200" dirty="0"/>
          </a:p>
        </p:txBody>
      </p:sp>
      <p:sp>
        <p:nvSpPr>
          <p:cNvPr id="12" name="Freeform 11">
            <a:extLst>
              <a:ext uri="{FF2B5EF4-FFF2-40B4-BE49-F238E27FC236}">
                <a16:creationId xmlns:a16="http://schemas.microsoft.com/office/drawing/2014/main" id="{EBCCE627-53D7-B94A-8CDC-ECC241DB6EB0}"/>
              </a:ext>
            </a:extLst>
          </p:cNvPr>
          <p:cNvSpPr/>
          <p:nvPr/>
        </p:nvSpPr>
        <p:spPr>
          <a:xfrm>
            <a:off x="4855149" y="3795418"/>
            <a:ext cx="3483864" cy="73152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US" kern="1200" dirty="0"/>
              <a:t>Each resource has a maximum length of time they can be actively working on tasks</a:t>
            </a:r>
          </a:p>
        </p:txBody>
      </p:sp>
      <p:sp>
        <p:nvSpPr>
          <p:cNvPr id="15" name="Freeform 14">
            <a:extLst>
              <a:ext uri="{FF2B5EF4-FFF2-40B4-BE49-F238E27FC236}">
                <a16:creationId xmlns:a16="http://schemas.microsoft.com/office/drawing/2014/main" id="{806E8DD7-A4CC-E944-88D9-29508E126EAE}"/>
              </a:ext>
            </a:extLst>
          </p:cNvPr>
          <p:cNvSpPr/>
          <p:nvPr/>
        </p:nvSpPr>
        <p:spPr>
          <a:xfrm>
            <a:off x="8339013" y="3794521"/>
            <a:ext cx="3474720" cy="73152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US" sz="1600" kern="1200" dirty="0"/>
              <a:t>Each resource group has a minimum and a maximum number of tasks that they need to do in a day</a:t>
            </a:r>
          </a:p>
        </p:txBody>
      </p:sp>
      <p:sp>
        <p:nvSpPr>
          <p:cNvPr id="16" name="Freeform 15">
            <a:extLst>
              <a:ext uri="{FF2B5EF4-FFF2-40B4-BE49-F238E27FC236}">
                <a16:creationId xmlns:a16="http://schemas.microsoft.com/office/drawing/2014/main" id="{E3FCD4FB-6427-054B-8C95-3B8245AD188A}"/>
              </a:ext>
            </a:extLst>
          </p:cNvPr>
          <p:cNvSpPr/>
          <p:nvPr/>
        </p:nvSpPr>
        <p:spPr>
          <a:xfrm>
            <a:off x="1370012" y="1296293"/>
            <a:ext cx="10439400" cy="1923133"/>
          </a:xfrm>
          <a:custGeom>
            <a:avLst/>
            <a:gdLst>
              <a:gd name="connsiteX0" fmla="*/ 0 w 10439400"/>
              <a:gd name="connsiteY0" fmla="*/ 673538 h 1923131"/>
              <a:gd name="connsiteX1" fmla="*/ 4979309 w 10439400"/>
              <a:gd name="connsiteY1" fmla="*/ 673538 h 1923131"/>
              <a:gd name="connsiteX2" fmla="*/ 4979309 w 10439400"/>
              <a:gd name="connsiteY2" fmla="*/ 480783 h 1923131"/>
              <a:gd name="connsiteX3" fmla="*/ 4738917 w 10439400"/>
              <a:gd name="connsiteY3" fmla="*/ 480783 h 1923131"/>
              <a:gd name="connsiteX4" fmla="*/ 5219700 w 10439400"/>
              <a:gd name="connsiteY4" fmla="*/ 0 h 1923131"/>
              <a:gd name="connsiteX5" fmla="*/ 5700483 w 10439400"/>
              <a:gd name="connsiteY5" fmla="*/ 480783 h 1923131"/>
              <a:gd name="connsiteX6" fmla="*/ 5460091 w 10439400"/>
              <a:gd name="connsiteY6" fmla="*/ 480783 h 1923131"/>
              <a:gd name="connsiteX7" fmla="*/ 5460091 w 10439400"/>
              <a:gd name="connsiteY7" fmla="*/ 673538 h 1923131"/>
              <a:gd name="connsiteX8" fmla="*/ 10439400 w 10439400"/>
              <a:gd name="connsiteY8" fmla="*/ 673538 h 1923131"/>
              <a:gd name="connsiteX9" fmla="*/ 10439400 w 10439400"/>
              <a:gd name="connsiteY9" fmla="*/ 1923131 h 1923131"/>
              <a:gd name="connsiteX10" fmla="*/ 0 w 10439400"/>
              <a:gd name="connsiteY10" fmla="*/ 1923131 h 1923131"/>
              <a:gd name="connsiteX11" fmla="*/ 0 w 10439400"/>
              <a:gd name="connsiteY11" fmla="*/ 673538 h 192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39400" h="1923131">
                <a:moveTo>
                  <a:pt x="10439400" y="1249593"/>
                </a:moveTo>
                <a:lnTo>
                  <a:pt x="5460091" y="1249593"/>
                </a:lnTo>
                <a:lnTo>
                  <a:pt x="5460091" y="1442348"/>
                </a:lnTo>
                <a:lnTo>
                  <a:pt x="5700483" y="1442348"/>
                </a:lnTo>
                <a:lnTo>
                  <a:pt x="5219700" y="1923130"/>
                </a:lnTo>
                <a:lnTo>
                  <a:pt x="4738917" y="1442348"/>
                </a:lnTo>
                <a:lnTo>
                  <a:pt x="4979309" y="1442348"/>
                </a:lnTo>
                <a:lnTo>
                  <a:pt x="4979309" y="1249593"/>
                </a:lnTo>
                <a:lnTo>
                  <a:pt x="0" y="1249593"/>
                </a:lnTo>
                <a:lnTo>
                  <a:pt x="0" y="1"/>
                </a:lnTo>
                <a:lnTo>
                  <a:pt x="10439400" y="1"/>
                </a:lnTo>
                <a:lnTo>
                  <a:pt x="10439400" y="1249593"/>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99136" tIns="199137" rIns="199136" bIns="1447249" numCol="1" spcCol="1270" anchor="ctr" anchorCtr="0">
            <a:noAutofit/>
          </a:bodyPr>
          <a:lstStyle/>
          <a:p>
            <a:pPr marL="0" lvl="0" indent="0" algn="ctr" defTabSz="1244600">
              <a:lnSpc>
                <a:spcPct val="90000"/>
              </a:lnSpc>
              <a:spcBef>
                <a:spcPct val="0"/>
              </a:spcBef>
              <a:spcAft>
                <a:spcPct val="35000"/>
              </a:spcAft>
              <a:buNone/>
            </a:pPr>
            <a:r>
              <a:rPr lang="en-US" sz="2800" kern="1200" dirty="0"/>
              <a:t>Decisions</a:t>
            </a:r>
          </a:p>
        </p:txBody>
      </p:sp>
      <p:sp>
        <p:nvSpPr>
          <p:cNvPr id="17" name="Freeform 16">
            <a:extLst>
              <a:ext uri="{FF2B5EF4-FFF2-40B4-BE49-F238E27FC236}">
                <a16:creationId xmlns:a16="http://schemas.microsoft.com/office/drawing/2014/main" id="{026552E9-0379-7642-8EA1-E8281A37418F}"/>
              </a:ext>
            </a:extLst>
          </p:cNvPr>
          <p:cNvSpPr/>
          <p:nvPr/>
        </p:nvSpPr>
        <p:spPr>
          <a:xfrm>
            <a:off x="1375110" y="1971313"/>
            <a:ext cx="5221224" cy="575016"/>
          </a:xfrm>
          <a:custGeom>
            <a:avLst/>
            <a:gdLst>
              <a:gd name="connsiteX0" fmla="*/ 0 w 3476401"/>
              <a:gd name="connsiteY0" fmla="*/ 0 h 575016"/>
              <a:gd name="connsiteX1" fmla="*/ 3476401 w 3476401"/>
              <a:gd name="connsiteY1" fmla="*/ 0 h 575016"/>
              <a:gd name="connsiteX2" fmla="*/ 3476401 w 3476401"/>
              <a:gd name="connsiteY2" fmla="*/ 575016 h 575016"/>
              <a:gd name="connsiteX3" fmla="*/ 0 w 3476401"/>
              <a:gd name="connsiteY3" fmla="*/ 575016 h 575016"/>
              <a:gd name="connsiteX4" fmla="*/ 0 w 3476401"/>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401" h="575016">
                <a:moveTo>
                  <a:pt x="0" y="0"/>
                </a:moveTo>
                <a:lnTo>
                  <a:pt x="3476401" y="0"/>
                </a:lnTo>
                <a:lnTo>
                  <a:pt x="3476401"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2000" kern="1200" dirty="0"/>
              <a:t>Assign tasks to resources</a:t>
            </a:r>
          </a:p>
        </p:txBody>
      </p:sp>
      <p:sp>
        <p:nvSpPr>
          <p:cNvPr id="20" name="Freeform 19">
            <a:extLst>
              <a:ext uri="{FF2B5EF4-FFF2-40B4-BE49-F238E27FC236}">
                <a16:creationId xmlns:a16="http://schemas.microsoft.com/office/drawing/2014/main" id="{6E3CC66E-5240-8F40-B6B8-ECC8E4F72BAE}"/>
              </a:ext>
            </a:extLst>
          </p:cNvPr>
          <p:cNvSpPr/>
          <p:nvPr/>
        </p:nvSpPr>
        <p:spPr>
          <a:xfrm>
            <a:off x="6592823" y="1971313"/>
            <a:ext cx="5221224" cy="575016"/>
          </a:xfrm>
          <a:custGeom>
            <a:avLst/>
            <a:gdLst>
              <a:gd name="connsiteX0" fmla="*/ 0 w 3476401"/>
              <a:gd name="connsiteY0" fmla="*/ 0 h 575016"/>
              <a:gd name="connsiteX1" fmla="*/ 3476401 w 3476401"/>
              <a:gd name="connsiteY1" fmla="*/ 0 h 575016"/>
              <a:gd name="connsiteX2" fmla="*/ 3476401 w 3476401"/>
              <a:gd name="connsiteY2" fmla="*/ 575016 h 575016"/>
              <a:gd name="connsiteX3" fmla="*/ 0 w 3476401"/>
              <a:gd name="connsiteY3" fmla="*/ 575016 h 575016"/>
              <a:gd name="connsiteX4" fmla="*/ 0 w 3476401"/>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401" h="575016">
                <a:moveTo>
                  <a:pt x="0" y="0"/>
                </a:moveTo>
                <a:lnTo>
                  <a:pt x="3476401" y="0"/>
                </a:lnTo>
                <a:lnTo>
                  <a:pt x="3476401"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2000" kern="1200" dirty="0"/>
              <a:t>Determine the number of tasks scheduled on a group of resources</a:t>
            </a:r>
          </a:p>
        </p:txBody>
      </p:sp>
    </p:spTree>
    <p:extLst>
      <p:ext uri="{BB962C8B-B14F-4D97-AF65-F5344CB8AC3E}">
        <p14:creationId xmlns:p14="http://schemas.microsoft.com/office/powerpoint/2010/main" val="266804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5" grpId="0" animBg="1"/>
      <p:bldP spid="16" grpId="0" animBg="1"/>
      <p:bldP spid="17" grpId="0" animBg="1"/>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Documentation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7" y="1143000"/>
                <a:ext cx="8691975" cy="5155406"/>
              </a:xfrm>
            </p:spPr>
            <p:txBody>
              <a:bodyPr>
                <a:normAutofit/>
              </a:bodyPr>
              <a:lstStyle/>
              <a:p>
                <a:pPr marL="0" indent="0">
                  <a:buNone/>
                </a:pPr>
                <a:r>
                  <a:rPr lang="en-US" sz="3100" dirty="0"/>
                  <a:t>Decision Variables</a:t>
                </a:r>
              </a:p>
              <a:p>
                <a:pPr marL="0" indent="0">
                  <a:buNone/>
                </a:pPr>
                <a:endParaRPr lang="en-US" sz="3100" dirty="0"/>
              </a:p>
              <a:p>
                <a:pPr lvl="1"/>
                <a:endParaRPr lang="en-US" dirty="0"/>
              </a:p>
              <a:p>
                <a:pPr lvl="1"/>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𝑟𝑡</m:t>
                        </m:r>
                      </m:sub>
                    </m:sSub>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0,1</m:t>
                        </m:r>
                      </m:e>
                    </m:d>
                  </m:oMath>
                </a14:m>
                <a:r>
                  <a:rPr lang="en-US" dirty="0"/>
                  <a:t> be 1 if the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 is assigned to perform task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𝒬</m:t>
                        </m:r>
                      </m:e>
                      <m:sub>
                        <m:r>
                          <a:rPr lang="en-US" i="1">
                            <a:latin typeface="Cambria Math" panose="02040503050406030204" pitchFamily="18" charset="0"/>
                          </a:rPr>
                          <m:t>𝑟</m:t>
                        </m:r>
                      </m:sub>
                    </m:sSub>
                  </m:oMath>
                </a14:m>
                <a:r>
                  <a:rPr lang="en-US" dirty="0"/>
                  <a:t>, 0 otherwise.</a:t>
                </a:r>
              </a:p>
              <a:p>
                <a:pPr lvl="1"/>
                <a:endParaRPr lang="en-US" dirty="0"/>
              </a:p>
              <a:p>
                <a:pPr lvl="1"/>
                <a:endParaRPr lang="en-US" dirty="0"/>
              </a:p>
              <a:p>
                <a:pPr lvl="1"/>
                <a:endParaRPr lang="en-US" dirty="0"/>
              </a:p>
              <a:p>
                <a:pPr lvl="1"/>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𝑔</m:t>
                        </m:r>
                      </m:sub>
                    </m:sSub>
                    <m:r>
                      <a:rPr lang="en-US">
                        <a:latin typeface="Cambria Math" panose="02040503050406030204" pitchFamily="18" charset="0"/>
                      </a:rPr>
                      <m:t>∈</m:t>
                    </m:r>
                    <m:r>
                      <a:rPr lang="en-US" i="1">
                        <a:latin typeface="Cambria Math" panose="02040503050406030204" pitchFamily="18" charset="0"/>
                      </a:rPr>
                      <m:t>ℤ</m:t>
                    </m:r>
                    <m:r>
                      <a:rPr lang="en-US">
                        <a:latin typeface="Cambria Math" panose="02040503050406030204" pitchFamily="18" charset="0"/>
                      </a:rPr>
                      <m:t>≥</m:t>
                    </m:r>
                    <m:r>
                      <a:rPr lang="en-US" i="1">
                        <a:latin typeface="Cambria Math" panose="02040503050406030204" pitchFamily="18" charset="0"/>
                      </a:rPr>
                      <m:t>0</m:t>
                    </m:r>
                  </m:oMath>
                </a14:m>
                <a:r>
                  <a:rPr lang="en-US" dirty="0"/>
                  <a:t> be the number of tasks assigned to resources in </a:t>
                </a:r>
                <a14:m>
                  <m:oMath xmlns:m="http://schemas.openxmlformats.org/officeDocument/2006/math">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𝒢</m:t>
                    </m:r>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7" y="1143000"/>
                <a:ext cx="8691975" cy="5155406"/>
              </a:xfrm>
              <a:blipFill>
                <a:blip r:embed="rId2"/>
                <a:stretch>
                  <a:fillRect l="-1752" t="-2463" r="-146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32</a:t>
            </a:fld>
            <a:endParaRPr lang="en-US"/>
          </a:p>
        </p:txBody>
      </p:sp>
      <p:pic>
        <p:nvPicPr>
          <p:cNvPr id="7" name="Picture 6">
            <a:extLst>
              <a:ext uri="{FF2B5EF4-FFF2-40B4-BE49-F238E27FC236}">
                <a16:creationId xmlns:a16="http://schemas.microsoft.com/office/drawing/2014/main" id="{B1772E16-432D-FA44-B3E4-C05D280FB4BC}"/>
              </a:ext>
            </a:extLst>
          </p:cNvPr>
          <p:cNvPicPr>
            <a:picLocks noChangeAspect="1"/>
          </p:cNvPicPr>
          <p:nvPr/>
        </p:nvPicPr>
        <p:blipFill>
          <a:blip r:embed="rId3"/>
          <a:srcRect/>
          <a:stretch/>
        </p:blipFill>
        <p:spPr>
          <a:xfrm>
            <a:off x="10437812" y="12562"/>
            <a:ext cx="1368830" cy="1130438"/>
          </a:xfrm>
          <a:prstGeom prst="rect">
            <a:avLst/>
          </a:prstGeom>
        </p:spPr>
      </p:pic>
      <p:sp>
        <p:nvSpPr>
          <p:cNvPr id="8" name="Freeform 7">
            <a:extLst>
              <a:ext uri="{FF2B5EF4-FFF2-40B4-BE49-F238E27FC236}">
                <a16:creationId xmlns:a16="http://schemas.microsoft.com/office/drawing/2014/main" id="{A106D529-B7E8-B448-B441-CCEEF8C29AA4}"/>
              </a:ext>
            </a:extLst>
          </p:cNvPr>
          <p:cNvSpPr/>
          <p:nvPr/>
        </p:nvSpPr>
        <p:spPr>
          <a:xfrm>
            <a:off x="1600489" y="1600547"/>
            <a:ext cx="5560723" cy="1006230"/>
          </a:xfrm>
          <a:custGeom>
            <a:avLst/>
            <a:gdLst>
              <a:gd name="connsiteX0" fmla="*/ 0 w 3476401"/>
              <a:gd name="connsiteY0" fmla="*/ 0 h 575016"/>
              <a:gd name="connsiteX1" fmla="*/ 3476401 w 3476401"/>
              <a:gd name="connsiteY1" fmla="*/ 0 h 575016"/>
              <a:gd name="connsiteX2" fmla="*/ 3476401 w 3476401"/>
              <a:gd name="connsiteY2" fmla="*/ 575016 h 575016"/>
              <a:gd name="connsiteX3" fmla="*/ 0 w 3476401"/>
              <a:gd name="connsiteY3" fmla="*/ 575016 h 575016"/>
              <a:gd name="connsiteX4" fmla="*/ 0 w 3476401"/>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401" h="575016">
                <a:moveTo>
                  <a:pt x="0" y="0"/>
                </a:moveTo>
                <a:lnTo>
                  <a:pt x="3476401" y="0"/>
                </a:lnTo>
                <a:lnTo>
                  <a:pt x="3476401"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2800" kern="1200" dirty="0"/>
              <a:t>There are a set of tasks to be scheduled on a set of resources</a:t>
            </a:r>
          </a:p>
        </p:txBody>
      </p:sp>
      <p:sp>
        <p:nvSpPr>
          <p:cNvPr id="9" name="Freeform 8">
            <a:extLst>
              <a:ext uri="{FF2B5EF4-FFF2-40B4-BE49-F238E27FC236}">
                <a16:creationId xmlns:a16="http://schemas.microsoft.com/office/drawing/2014/main" id="{A6BAF251-F4BF-5F4A-A435-556A6634C608}"/>
              </a:ext>
            </a:extLst>
          </p:cNvPr>
          <p:cNvSpPr/>
          <p:nvPr/>
        </p:nvSpPr>
        <p:spPr>
          <a:xfrm>
            <a:off x="1600490" y="3718170"/>
            <a:ext cx="5560722" cy="1006230"/>
          </a:xfrm>
          <a:custGeom>
            <a:avLst/>
            <a:gdLst>
              <a:gd name="connsiteX0" fmla="*/ 0 w 3476401"/>
              <a:gd name="connsiteY0" fmla="*/ 0 h 575016"/>
              <a:gd name="connsiteX1" fmla="*/ 3476401 w 3476401"/>
              <a:gd name="connsiteY1" fmla="*/ 0 h 575016"/>
              <a:gd name="connsiteX2" fmla="*/ 3476401 w 3476401"/>
              <a:gd name="connsiteY2" fmla="*/ 575016 h 575016"/>
              <a:gd name="connsiteX3" fmla="*/ 0 w 3476401"/>
              <a:gd name="connsiteY3" fmla="*/ 575016 h 575016"/>
              <a:gd name="connsiteX4" fmla="*/ 0 w 3476401"/>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401" h="575016">
                <a:moveTo>
                  <a:pt x="0" y="0"/>
                </a:moveTo>
                <a:lnTo>
                  <a:pt x="3476401" y="0"/>
                </a:lnTo>
                <a:lnTo>
                  <a:pt x="3476401"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2800" kern="1200" dirty="0"/>
              <a:t>Determine the number of tasks scheduled by a group of resources</a:t>
            </a:r>
          </a:p>
        </p:txBody>
      </p:sp>
    </p:spTree>
    <p:extLst>
      <p:ext uri="{BB962C8B-B14F-4D97-AF65-F5344CB8AC3E}">
        <p14:creationId xmlns:p14="http://schemas.microsoft.com/office/powerpoint/2010/main" val="407443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Documentation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10292176" cy="5334000"/>
              </a:xfrm>
            </p:spPr>
            <p:txBody>
              <a:bodyPr>
                <a:normAutofit/>
              </a:bodyPr>
              <a:lstStyle/>
              <a:p>
                <a:pPr marL="0" indent="0">
                  <a:buNone/>
                </a:pPr>
                <a:r>
                  <a:rPr lang="en-US" sz="3100" dirty="0"/>
                  <a:t>Constraints</a:t>
                </a:r>
              </a:p>
              <a:p>
                <a:pPr marL="0" indent="0">
                  <a:buNone/>
                </a:pPr>
                <a:endParaRPr lang="en-US" sz="3100" dirty="0"/>
              </a:p>
              <a:p>
                <a:pPr marL="0" indent="0">
                  <a:buNone/>
                </a:pPr>
                <a:endParaRPr lang="en-US" sz="3100" dirty="0"/>
              </a:p>
              <a:p>
                <a:pPr lvl="1"/>
                <a:endParaRPr lang="en-US" sz="2600" dirty="0"/>
              </a:p>
              <a:p>
                <a:pPr lvl="1"/>
                <a:r>
                  <a:rPr lang="en-US" dirty="0"/>
                  <a:t>Each task can only be assigned to be performed on one resource.</a:t>
                </a:r>
              </a:p>
              <a:p>
                <a:pPr lvl="2"/>
                <a:endParaRPr lang="en-US" dirty="0"/>
              </a:p>
              <a:p>
                <a:pPr marL="0" indent="0">
                  <a:buNone/>
                </a:pPr>
                <a14:m>
                  <m:oMathPara xmlns:m="http://schemas.openxmlformats.org/officeDocument/2006/math">
                    <m:oMathParaPr>
                      <m:jc m:val="centerGroup"/>
                    </m:oMathParaPr>
                    <m:oMath xmlns:m="http://schemas.openxmlformats.org/officeDocument/2006/math">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sub>
                        <m:sup>
                          <m:r>
                            <a:rPr lang="en-US" i="1">
                              <a:latin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𝑟𝑡</m:t>
                              </m:r>
                            </m:sub>
                          </m:sSub>
                        </m:e>
                      </m:nary>
                      <m:r>
                        <a:rPr lang="en-US" i="1">
                          <a:latin typeface="Cambria Math" panose="02040503050406030204" pitchFamily="18" charset="0"/>
                        </a:rPr>
                        <m:t>=1  ∀</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10292176" cy="5334000"/>
              </a:xfrm>
              <a:blipFill>
                <a:blip r:embed="rId2"/>
                <a:stretch>
                  <a:fillRect l="-1478" t="-2375" b="-1353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33</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10" name="Freeform 9">
            <a:extLst>
              <a:ext uri="{FF2B5EF4-FFF2-40B4-BE49-F238E27FC236}">
                <a16:creationId xmlns:a16="http://schemas.microsoft.com/office/drawing/2014/main" id="{98AFFC4C-19B8-7448-B023-3CA5EA53AA6C}"/>
              </a:ext>
            </a:extLst>
          </p:cNvPr>
          <p:cNvSpPr/>
          <p:nvPr/>
        </p:nvSpPr>
        <p:spPr>
          <a:xfrm>
            <a:off x="1598612" y="1600200"/>
            <a:ext cx="3581638" cy="152400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lvl="0" algn="ctr" defTabSz="444500">
              <a:lnSpc>
                <a:spcPct val="90000"/>
              </a:lnSpc>
              <a:spcBef>
                <a:spcPct val="0"/>
              </a:spcBef>
              <a:spcAft>
                <a:spcPct val="35000"/>
              </a:spcAft>
            </a:pPr>
            <a:r>
              <a:rPr lang="en-US" sz="2400" dirty="0"/>
              <a:t>Each task must be scheduled</a:t>
            </a:r>
          </a:p>
        </p:txBody>
      </p:sp>
    </p:spTree>
    <p:extLst>
      <p:ext uri="{BB962C8B-B14F-4D97-AF65-F5344CB8AC3E}">
        <p14:creationId xmlns:p14="http://schemas.microsoft.com/office/powerpoint/2010/main" val="359071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Documentation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10292176" cy="5334000"/>
              </a:xfrm>
            </p:spPr>
            <p:txBody>
              <a:bodyPr>
                <a:normAutofit/>
              </a:bodyPr>
              <a:lstStyle/>
              <a:p>
                <a:pPr marL="0" indent="0">
                  <a:buNone/>
                </a:pPr>
                <a:r>
                  <a:rPr lang="en-US" sz="3100" dirty="0"/>
                  <a:t>Constraints</a:t>
                </a:r>
              </a:p>
              <a:p>
                <a:pPr lvl="1"/>
                <a:endParaRPr lang="en-US" sz="2600" dirty="0"/>
              </a:p>
              <a:p>
                <a:pPr lvl="1"/>
                <a:endParaRPr lang="en-US" sz="2600" dirty="0"/>
              </a:p>
              <a:p>
                <a:pPr lvl="1"/>
                <a:endParaRPr lang="en-US" sz="2600" dirty="0"/>
              </a:p>
              <a:p>
                <a:pPr lvl="1"/>
                <a:r>
                  <a:rPr lang="en-US" dirty="0"/>
                  <a:t>Each resource can only be assigned tasks whose total time must be no more than their maximum hours for a day.</a:t>
                </a:r>
              </a:p>
              <a:p>
                <a:pPr lvl="2"/>
                <a:endParaRPr lang="en-US" dirty="0"/>
              </a:p>
              <a:p>
                <a:pPr marL="0" indent="0">
                  <a:buNone/>
                </a:pPr>
                <a14:m>
                  <m:oMathPara xmlns:m="http://schemas.openxmlformats.org/officeDocument/2006/math">
                    <m:oMathParaPr>
                      <m:jc m:val="centerGroup"/>
                    </m:oMathParaPr>
                    <m:oMath xmlns:m="http://schemas.openxmlformats.org/officeDocument/2006/math">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𝑟</m:t>
                              </m:r>
                            </m:sub>
                          </m:sSub>
                        </m:sub>
                        <m:sup>
                          <m:r>
                            <a:rPr lang="en-US" i="1">
                              <a:latin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𝑡</m:t>
                              </m:r>
                            </m:sub>
                          </m:sSub>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𝑟𝑡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𝑟</m:t>
                          </m:r>
                        </m:sub>
                      </m:sSub>
                      <m:r>
                        <a:rPr lang="en-US" i="1">
                          <a:latin typeface="Cambria Math" panose="02040503050406030204" pitchFamily="18" charset="0"/>
                        </a:rPr>
                        <m:t>  ∀</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m:oMathPara>
                </a14:m>
                <a:endParaRPr lang="en-US" sz="2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10292176" cy="5334000"/>
              </a:xfrm>
              <a:blipFill>
                <a:blip r:embed="rId2"/>
                <a:stretch>
                  <a:fillRect l="-1478" t="-2375" b="-1543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34</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9" name="Freeform 8">
            <a:extLst>
              <a:ext uri="{FF2B5EF4-FFF2-40B4-BE49-F238E27FC236}">
                <a16:creationId xmlns:a16="http://schemas.microsoft.com/office/drawing/2014/main" id="{9DBF5039-D18C-504F-ADB4-D506326EAC76}"/>
              </a:ext>
            </a:extLst>
          </p:cNvPr>
          <p:cNvSpPr/>
          <p:nvPr/>
        </p:nvSpPr>
        <p:spPr>
          <a:xfrm>
            <a:off x="1598612" y="1600200"/>
            <a:ext cx="3581638" cy="152400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algn="ctr" defTabSz="444500">
              <a:lnSpc>
                <a:spcPct val="90000"/>
              </a:lnSpc>
              <a:spcBef>
                <a:spcPct val="0"/>
              </a:spcBef>
              <a:spcAft>
                <a:spcPct val="35000"/>
              </a:spcAft>
            </a:pPr>
            <a:r>
              <a:rPr lang="en-US" sz="2400" dirty="0"/>
              <a:t>Each resource has a maximum length of time they can be actively working on tasks</a:t>
            </a:r>
          </a:p>
        </p:txBody>
      </p:sp>
    </p:spTree>
    <p:extLst>
      <p:ext uri="{BB962C8B-B14F-4D97-AF65-F5344CB8AC3E}">
        <p14:creationId xmlns:p14="http://schemas.microsoft.com/office/powerpoint/2010/main" val="411119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Documentation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10292176" cy="5334000"/>
              </a:xfrm>
            </p:spPr>
            <p:txBody>
              <a:bodyPr>
                <a:normAutofit/>
              </a:bodyPr>
              <a:lstStyle/>
              <a:p>
                <a:pPr marL="0" indent="0">
                  <a:buNone/>
                </a:pPr>
                <a:r>
                  <a:rPr lang="en-US" sz="3100" dirty="0"/>
                  <a:t>Constraints</a:t>
                </a:r>
              </a:p>
              <a:p>
                <a:pPr marL="0" indent="0">
                  <a:buNone/>
                </a:pPr>
                <a:endParaRPr lang="en-US" sz="3100" dirty="0"/>
              </a:p>
              <a:p>
                <a:pPr lvl="1"/>
                <a:endParaRPr lang="en-US" dirty="0"/>
              </a:p>
              <a:p>
                <a:pPr lvl="1"/>
                <a:endParaRPr lang="en-US" dirty="0"/>
              </a:p>
              <a:p>
                <a:pPr lvl="1"/>
                <a:r>
                  <a:rPr lang="en-US" dirty="0"/>
                  <a:t>Determine the number of tasks assigned to resources in each resource group</a:t>
                </a:r>
                <a:br>
                  <a:rPr lang="en-US" dirty="0"/>
                </a:br>
                <a:endParaRPr lang="en-US" dirty="0"/>
              </a:p>
              <a:p>
                <a:pPr marL="731520" lvl="2" indent="0">
                  <a:buNone/>
                </a:pPr>
                <a14:m>
                  <m:oMathPara xmlns:m="http://schemas.openxmlformats.org/officeDocument/2006/math">
                    <m:oMathParaPr>
                      <m:jc m:val="centerGroup"/>
                    </m:oMathParaPr>
                    <m:oMath xmlns:m="http://schemas.openxmlformats.org/officeDocument/2006/math">
                      <m:nary>
                        <m:naryPr>
                          <m:chr m:val="∑"/>
                          <m:limLoc m:val="undOvr"/>
                          <m:ctrlPr>
                            <a:rPr lang="en-US" sz="2800" i="1">
                              <a:latin typeface="Cambria Math" panose="02040503050406030204" pitchFamily="18" charset="0"/>
                            </a:rPr>
                          </m:ctrlPr>
                        </m:naryPr>
                        <m:sub>
                          <m:r>
                            <a:rPr lang="en-US" sz="2800" i="1">
                              <a:latin typeface="Cambria Math" panose="02040503050406030204" pitchFamily="18" charset="0"/>
                            </a:rPr>
                            <m:t>𝑟</m:t>
                          </m:r>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𝒮</m:t>
                              </m:r>
                            </m:e>
                            <m:sub>
                              <m:r>
                                <a:rPr lang="en-US" sz="2800" i="1">
                                  <a:latin typeface="Cambria Math" panose="02040503050406030204" pitchFamily="18" charset="0"/>
                                </a:rPr>
                                <m:t>𝑔</m:t>
                              </m:r>
                            </m:sub>
                          </m:sSub>
                        </m:sub>
                        <m:sup>
                          <m:r>
                            <a:rPr lang="en-US" sz="2800" i="1">
                              <a:latin typeface="Cambria Math" panose="02040503050406030204" pitchFamily="18" charset="0"/>
                            </a:rPr>
                            <m:t>​</m:t>
                          </m:r>
                        </m:sup>
                        <m:e>
                          <m:nary>
                            <m:naryPr>
                              <m:chr m:val="∑"/>
                              <m:limLoc m:val="undOvr"/>
                              <m:ctrlPr>
                                <a:rPr lang="en-US" sz="2800" i="1">
                                  <a:latin typeface="Cambria Math" panose="02040503050406030204" pitchFamily="18" charset="0"/>
                                </a:rPr>
                              </m:ctrlPr>
                            </m:naryPr>
                            <m:sub>
                              <m:r>
                                <a:rPr lang="en-US" sz="2800" i="1">
                                  <a:latin typeface="Cambria Math" panose="02040503050406030204" pitchFamily="18" charset="0"/>
                                </a:rPr>
                                <m:t>𝑡</m:t>
                              </m:r>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𝒬</m:t>
                                  </m:r>
                                </m:e>
                                <m:sub>
                                  <m:r>
                                    <a:rPr lang="en-US" sz="2800" i="1">
                                      <a:latin typeface="Cambria Math" panose="02040503050406030204" pitchFamily="18" charset="0"/>
                                    </a:rPr>
                                    <m:t>𝑟</m:t>
                                  </m:r>
                                </m:sub>
                              </m:sSub>
                            </m:sub>
                            <m:sup>
                              <m:r>
                                <a:rPr lang="en-US" sz="2800" i="1">
                                  <a:latin typeface="Cambria Math" panose="02040503050406030204" pitchFamily="18" charset="0"/>
                                </a:rPr>
                                <m:t>​</m:t>
                              </m:r>
                            </m:sup>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𝑟𝑡</m:t>
                                  </m:r>
                                </m:sub>
                              </m:sSub>
                            </m:e>
                          </m:nary>
                        </m:e>
                      </m:nary>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𝑔</m:t>
                          </m:r>
                        </m:sub>
                      </m:sSub>
                      <m:r>
                        <a:rPr lang="en-US" sz="2800" i="1">
                          <a:latin typeface="Cambria Math" panose="02040503050406030204" pitchFamily="18" charset="0"/>
                        </a:rPr>
                        <m:t>  </m:t>
                      </m:r>
                      <m:r>
                        <a:rPr lang="en-US" sz="2800">
                          <a:latin typeface="Cambria Math" panose="02040503050406030204" pitchFamily="18" charset="0"/>
                        </a:rPr>
                        <m:t>∀</m:t>
                      </m:r>
                      <m:r>
                        <a:rPr lang="en-US" sz="2800" i="1">
                          <a:latin typeface="Cambria Math" panose="02040503050406030204" pitchFamily="18" charset="0"/>
                        </a:rPr>
                        <m:t>𝑔</m:t>
                      </m:r>
                      <m:r>
                        <a:rPr lang="en-US" sz="2800">
                          <a:latin typeface="Cambria Math" panose="02040503050406030204" pitchFamily="18" charset="0"/>
                        </a:rPr>
                        <m:t>∈</m:t>
                      </m:r>
                      <m:r>
                        <a:rPr lang="en-US" sz="2800" i="1">
                          <a:latin typeface="Cambria Math" panose="02040503050406030204" pitchFamily="18" charset="0"/>
                        </a:rPr>
                        <m:t>𝒢</m:t>
                      </m:r>
                    </m:oMath>
                  </m:oMathPara>
                </a14:m>
                <a:endParaRPr lang="en-US" sz="2800"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10292176" cy="5334000"/>
              </a:xfrm>
              <a:blipFill>
                <a:blip r:embed="rId2"/>
                <a:stretch>
                  <a:fillRect l="-1478" t="-2375" b="-1116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35</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9" name="Freeform 8">
            <a:extLst>
              <a:ext uri="{FF2B5EF4-FFF2-40B4-BE49-F238E27FC236}">
                <a16:creationId xmlns:a16="http://schemas.microsoft.com/office/drawing/2014/main" id="{E9E33ED6-7601-0245-904F-EBF840262479}"/>
              </a:ext>
            </a:extLst>
          </p:cNvPr>
          <p:cNvSpPr/>
          <p:nvPr/>
        </p:nvSpPr>
        <p:spPr>
          <a:xfrm>
            <a:off x="1598612" y="1600200"/>
            <a:ext cx="3581638" cy="152400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lvl="0" algn="ctr" defTabSz="444500">
              <a:lnSpc>
                <a:spcPct val="90000"/>
              </a:lnSpc>
              <a:spcBef>
                <a:spcPct val="0"/>
              </a:spcBef>
              <a:spcAft>
                <a:spcPct val="35000"/>
              </a:spcAft>
            </a:pPr>
            <a:r>
              <a:rPr lang="en-US" sz="2400" dirty="0"/>
              <a:t>Each resource group has a minimum and a maximum number of tasks that they need to do in a day</a:t>
            </a:r>
          </a:p>
        </p:txBody>
      </p:sp>
    </p:spTree>
    <p:extLst>
      <p:ext uri="{BB962C8B-B14F-4D97-AF65-F5344CB8AC3E}">
        <p14:creationId xmlns:p14="http://schemas.microsoft.com/office/powerpoint/2010/main" val="422766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Documentation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606377" cy="5334000"/>
              </a:xfrm>
            </p:spPr>
            <p:txBody>
              <a:bodyPr>
                <a:normAutofit/>
              </a:bodyPr>
              <a:lstStyle/>
              <a:p>
                <a:pPr marL="0" indent="0">
                  <a:buNone/>
                </a:pPr>
                <a:r>
                  <a:rPr lang="en-US" sz="3100" dirty="0"/>
                  <a:t>Constraints</a:t>
                </a:r>
              </a:p>
              <a:p>
                <a:pPr marL="0" indent="0">
                  <a:buNone/>
                </a:pPr>
                <a:endParaRPr lang="en-US" sz="3100" dirty="0"/>
              </a:p>
              <a:p>
                <a:pPr marL="0" indent="0">
                  <a:buNone/>
                </a:pPr>
                <a:endParaRPr lang="en-US" sz="3100" dirty="0"/>
              </a:p>
              <a:p>
                <a:pPr lvl="1"/>
                <a:endParaRPr lang="en-US" sz="2600" dirty="0"/>
              </a:p>
              <a:p>
                <a:pPr lvl="1"/>
                <a:r>
                  <a:rPr lang="en-US" sz="2800" dirty="0"/>
                  <a:t>Ensure each resource group is scheduled for at least its minimum number of tasks</a:t>
                </a:r>
                <a:endParaRPr lang="en-US" sz="26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𝑔</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𝑔</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𝒢</m:t>
                      </m:r>
                    </m:oMath>
                  </m:oMathPara>
                </a14:m>
                <a:endParaRPr lang="en-US" dirty="0">
                  <a:latin typeface="Cambria Math" panose="02040503050406030204" pitchFamily="18" charset="0"/>
                  <a:ea typeface="Cambria Math" panose="02040503050406030204" pitchFamily="18" charset="0"/>
                </a:endParaRPr>
              </a:p>
              <a:p>
                <a:pPr lvl="1"/>
                <a:endParaRPr lang="en-US" dirty="0"/>
              </a:p>
              <a:p>
                <a:pPr lvl="1"/>
                <a:r>
                  <a:rPr lang="en-US" dirty="0"/>
                  <a:t>Ensure each resource group is only scheduled up to its maximum number of tasks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𝑔</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𝑔</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𝒢</m:t>
                      </m:r>
                    </m:oMath>
                  </m:oMathPara>
                </a14:m>
                <a:endParaRPr lang="en-US" dirty="0">
                  <a:latin typeface="Cambria Math" panose="02040503050406030204" pitchFamily="18" charset="0"/>
                  <a:ea typeface="Cambria Math" panose="02040503050406030204" pitchFamily="18" charset="0"/>
                </a:endParaRPr>
              </a:p>
              <a:p>
                <a:pPr marL="731520" lvl="2" indent="0">
                  <a:buNone/>
                </a:pPr>
                <a:endParaRPr lang="en-US" dirty="0"/>
              </a:p>
            </p:txBody>
          </p:sp>
        </mc:Choice>
        <mc:Fallback>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606377" cy="5334000"/>
              </a:xfrm>
              <a:blipFill>
                <a:blip r:embed="rId2"/>
                <a:stretch>
                  <a:fillRect l="-1585" t="-237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36</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9" name="Freeform 8">
            <a:extLst>
              <a:ext uri="{FF2B5EF4-FFF2-40B4-BE49-F238E27FC236}">
                <a16:creationId xmlns:a16="http://schemas.microsoft.com/office/drawing/2014/main" id="{9150970F-4659-FF44-BE1E-5A6DDA9ACD60}"/>
              </a:ext>
            </a:extLst>
          </p:cNvPr>
          <p:cNvSpPr/>
          <p:nvPr/>
        </p:nvSpPr>
        <p:spPr>
          <a:xfrm>
            <a:off x="1598612" y="1600200"/>
            <a:ext cx="3581638" cy="152400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lvl="0" algn="ctr" defTabSz="444500">
              <a:lnSpc>
                <a:spcPct val="90000"/>
              </a:lnSpc>
              <a:spcBef>
                <a:spcPct val="0"/>
              </a:spcBef>
              <a:spcAft>
                <a:spcPct val="35000"/>
              </a:spcAft>
            </a:pPr>
            <a:r>
              <a:rPr lang="en-US" sz="2400" dirty="0"/>
              <a:t>Each resource group has a minimum and a maximum number of tasks that they need to do in a day</a:t>
            </a:r>
          </a:p>
        </p:txBody>
      </p:sp>
    </p:spTree>
    <p:extLst>
      <p:ext uri="{BB962C8B-B14F-4D97-AF65-F5344CB8AC3E}">
        <p14:creationId xmlns:p14="http://schemas.microsoft.com/office/powerpoint/2010/main" val="121655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Documentation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pPr marL="0" indent="0">
                  <a:buNone/>
                </a:pPr>
                <a:r>
                  <a:rPr lang="en-US" sz="3100" dirty="0"/>
                  <a:t>Objective</a:t>
                </a:r>
              </a:p>
              <a:p>
                <a:pPr lvl="1"/>
                <a:endParaRPr lang="en-US" sz="2600" dirty="0"/>
              </a:p>
              <a:p>
                <a:pPr lvl="1"/>
                <a:endParaRPr lang="en-US" sz="2600" dirty="0"/>
              </a:p>
              <a:p>
                <a:pPr lvl="1"/>
                <a:endParaRPr lang="en-US" sz="2600" dirty="0"/>
              </a:p>
              <a:p>
                <a:pPr lvl="1"/>
                <a:endParaRPr lang="en-US" sz="2600" dirty="0"/>
              </a:p>
              <a:p>
                <a:pPr lvl="1"/>
                <a:r>
                  <a:rPr lang="en-US" sz="2600" dirty="0"/>
                  <a:t>The objective function for the model is to minimize the cost of assigning the resources to tasks.</a:t>
                </a:r>
                <a:br>
                  <a:rPr lang="en-US" sz="2600" dirty="0"/>
                </a:br>
                <a:endParaRPr lang="en-US" sz="2600" dirty="0"/>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Minimize</m:t>
                      </m:r>
                      <m:r>
                        <a:rPr lang="en-US" sz="2400" i="1">
                          <a:latin typeface="Cambria Math" panose="02040503050406030204" pitchFamily="18" charset="0"/>
                        </a:rPr>
                        <m:t> </m:t>
                      </m:r>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ℛ</m:t>
                          </m:r>
                        </m:sub>
                        <m:sup>
                          <m:r>
                            <a:rPr lang="en-US" sz="2400" i="1">
                              <a:latin typeface="Cambria Math" panose="02040503050406030204" pitchFamily="18" charset="0"/>
                            </a:rPr>
                            <m:t>​</m:t>
                          </m:r>
                        </m:sup>
                        <m:e>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𝑄</m:t>
                                  </m:r>
                                </m:e>
                                <m:sub>
                                  <m:r>
                                    <a:rPr lang="en-US" sz="2400" i="1">
                                      <a:latin typeface="Cambria Math" panose="02040503050406030204" pitchFamily="18" charset="0"/>
                                    </a:rPr>
                                    <m:t>𝑟</m:t>
                                  </m:r>
                                </m:sub>
                              </m:sSub>
                            </m:sub>
                            <m:sup>
                              <m:r>
                                <a:rPr lang="en-US" sz="2400" i="1">
                                  <a:latin typeface="Cambria Math" panose="02040503050406030204" pitchFamily="18" charset="0"/>
                                </a:rPr>
                                <m:t>​</m:t>
                              </m:r>
                            </m:sup>
                            <m:e>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𝑟𝑡</m:t>
                                  </m:r>
                                </m:sub>
                              </m:sSub>
                            </m:e>
                          </m:nary>
                        </m:e>
                      </m:nary>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𝑟𝑡</m:t>
                          </m:r>
                        </m:sub>
                      </m:sSub>
                    </m:oMath>
                  </m:oMathPara>
                </a14:m>
                <a:endParaRPr lang="en-US" sz="2400"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556" t="-2463" b="-2266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37</a:t>
            </a:fld>
            <a:endParaRPr lang="en-US"/>
          </a:p>
        </p:txBody>
      </p:sp>
      <p:pic>
        <p:nvPicPr>
          <p:cNvPr id="7" name="Picture 6">
            <a:extLst>
              <a:ext uri="{FF2B5EF4-FFF2-40B4-BE49-F238E27FC236}">
                <a16:creationId xmlns:a16="http://schemas.microsoft.com/office/drawing/2014/main" id="{B1772E16-432D-FA44-B3E4-C05D280FB4BC}"/>
              </a:ext>
            </a:extLst>
          </p:cNvPr>
          <p:cNvPicPr>
            <a:picLocks noChangeAspect="1"/>
          </p:cNvPicPr>
          <p:nvPr/>
        </p:nvPicPr>
        <p:blipFill>
          <a:blip r:embed="rId3"/>
          <a:srcRect/>
          <a:stretch/>
        </p:blipFill>
        <p:spPr>
          <a:xfrm>
            <a:off x="10437812" y="12562"/>
            <a:ext cx="1368830" cy="1130438"/>
          </a:xfrm>
          <a:prstGeom prst="rect">
            <a:avLst/>
          </a:prstGeom>
        </p:spPr>
      </p:pic>
      <p:sp>
        <p:nvSpPr>
          <p:cNvPr id="8" name="Freeform 7">
            <a:extLst>
              <a:ext uri="{FF2B5EF4-FFF2-40B4-BE49-F238E27FC236}">
                <a16:creationId xmlns:a16="http://schemas.microsoft.com/office/drawing/2014/main" id="{35A8769E-70FE-FD47-9F7D-79B54A47CADC}"/>
              </a:ext>
            </a:extLst>
          </p:cNvPr>
          <p:cNvSpPr/>
          <p:nvPr/>
        </p:nvSpPr>
        <p:spPr>
          <a:xfrm>
            <a:off x="1598612" y="1600200"/>
            <a:ext cx="3581638" cy="152400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lvl="0" algn="ctr" defTabSz="1066800">
              <a:lnSpc>
                <a:spcPct val="90000"/>
              </a:lnSpc>
              <a:spcBef>
                <a:spcPct val="0"/>
              </a:spcBef>
              <a:spcAft>
                <a:spcPct val="35000"/>
              </a:spcAft>
            </a:pPr>
            <a:r>
              <a:rPr lang="en-US" sz="2400" dirty="0"/>
              <a:t>Minimize the total cost of processing all the tasks</a:t>
            </a:r>
          </a:p>
        </p:txBody>
      </p:sp>
    </p:spTree>
    <p:extLst>
      <p:ext uri="{BB962C8B-B14F-4D97-AF65-F5344CB8AC3E}">
        <p14:creationId xmlns:p14="http://schemas.microsoft.com/office/powerpoint/2010/main" val="101479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38</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a:solidFill>
            <a:srgbClr val="7BBB9E"/>
          </a:solidFill>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0072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kern="1200" dirty="0"/>
                <a:t>7. Validate Results</a:t>
              </a:r>
              <a:r>
                <a:rPr lang="en-US" sz="3000" dirty="0"/>
                <a:t> and Iterate</a:t>
              </a:r>
              <a:endParaRPr lang="en-US" sz="3000" kern="1200" dirty="0"/>
            </a:p>
          </p:txBody>
        </p:sp>
      </p:grpSp>
    </p:spTree>
    <p:extLst>
      <p:ext uri="{BB962C8B-B14F-4D97-AF65-F5344CB8AC3E}">
        <p14:creationId xmlns:p14="http://schemas.microsoft.com/office/powerpoint/2010/main" val="264996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58BA0-0388-674F-8FF9-62CFAAEE8F25}"/>
              </a:ext>
            </a:extLst>
          </p:cNvPr>
          <p:cNvSpPr>
            <a:spLocks noGrp="1"/>
          </p:cNvSpPr>
          <p:nvPr>
            <p:ph type="title"/>
          </p:nvPr>
        </p:nvSpPr>
        <p:spPr/>
        <p:txBody>
          <a:bodyPr>
            <a:normAutofit fontScale="90000"/>
          </a:bodyPr>
          <a:lstStyle/>
          <a:p>
            <a:r>
              <a:rPr lang="en-US" dirty="0"/>
              <a:t>Code Optimization Model</a:t>
            </a:r>
          </a:p>
        </p:txBody>
      </p:sp>
      <p:sp>
        <p:nvSpPr>
          <p:cNvPr id="3" name="Content Placeholder 2">
            <a:extLst>
              <a:ext uri="{FF2B5EF4-FFF2-40B4-BE49-F238E27FC236}">
                <a16:creationId xmlns:a16="http://schemas.microsoft.com/office/drawing/2014/main" id="{2023711A-00D5-034B-BE17-888DC6481D5E}"/>
              </a:ext>
            </a:extLst>
          </p:cNvPr>
          <p:cNvSpPr>
            <a:spLocks noGrp="1"/>
          </p:cNvSpPr>
          <p:nvPr>
            <p:ph idx="1"/>
          </p:nvPr>
        </p:nvSpPr>
        <p:spPr>
          <a:xfrm>
            <a:off x="1593436" y="1066800"/>
            <a:ext cx="9782801" cy="1371600"/>
          </a:xfrm>
        </p:spPr>
        <p:txBody>
          <a:bodyPr>
            <a:normAutofit/>
          </a:bodyPr>
          <a:lstStyle/>
          <a:p>
            <a:r>
              <a:rPr lang="en-US" dirty="0"/>
              <a:t>Data inputs and transformations are documented, created a formulation that we believe solves the problem for the client </a:t>
            </a:r>
          </a:p>
          <a:p>
            <a:pPr lvl="1"/>
            <a:r>
              <a:rPr lang="en-US" dirty="0"/>
              <a:t>Now we FINALLY start writing code for the model.</a:t>
            </a:r>
          </a:p>
        </p:txBody>
      </p:sp>
      <p:sp>
        <p:nvSpPr>
          <p:cNvPr id="4" name="Date Placeholder 3">
            <a:extLst>
              <a:ext uri="{FF2B5EF4-FFF2-40B4-BE49-F238E27FC236}">
                <a16:creationId xmlns:a16="http://schemas.microsoft.com/office/drawing/2014/main" id="{1B23DFBB-255E-0E41-99B7-9EA92FA6BCC0}"/>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BB6DE1F3-8993-C24E-A9AD-E31840060206}"/>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F90AD8A7-41E2-634B-A350-0AF7003BDE30}"/>
              </a:ext>
            </a:extLst>
          </p:cNvPr>
          <p:cNvSpPr>
            <a:spLocks noGrp="1"/>
          </p:cNvSpPr>
          <p:nvPr>
            <p:ph type="sldNum" sz="quarter" idx="12"/>
          </p:nvPr>
        </p:nvSpPr>
        <p:spPr/>
        <p:txBody>
          <a:bodyPr/>
          <a:lstStyle/>
          <a:p>
            <a:fld id="{7DC1BBB0-96F0-4077-A278-0F3FB5C104D3}" type="slidenum">
              <a:rPr lang="en-US" smtClean="0"/>
              <a:t>39</a:t>
            </a:fld>
            <a:endParaRPr lang="en-US"/>
          </a:p>
        </p:txBody>
      </p:sp>
      <p:pic>
        <p:nvPicPr>
          <p:cNvPr id="8" name="Picture 7">
            <a:extLst>
              <a:ext uri="{FF2B5EF4-FFF2-40B4-BE49-F238E27FC236}">
                <a16:creationId xmlns:a16="http://schemas.microsoft.com/office/drawing/2014/main" id="{6DD891A0-D109-F848-878E-24001EE63E58}"/>
              </a:ext>
            </a:extLst>
          </p:cNvPr>
          <p:cNvPicPr>
            <a:picLocks noChangeAspect="1"/>
          </p:cNvPicPr>
          <p:nvPr/>
        </p:nvPicPr>
        <p:blipFill>
          <a:blip r:embed="rId2"/>
          <a:srcRect/>
          <a:stretch/>
        </p:blipFill>
        <p:spPr>
          <a:xfrm>
            <a:off x="10437812" y="12562"/>
            <a:ext cx="1368829" cy="1130438"/>
          </a:xfrm>
          <a:prstGeom prst="rect">
            <a:avLst/>
          </a:prstGeom>
        </p:spPr>
      </p:pic>
      <p:graphicFrame>
        <p:nvGraphicFramePr>
          <p:cNvPr id="12" name="Diagram 11">
            <a:extLst>
              <a:ext uri="{FF2B5EF4-FFF2-40B4-BE49-F238E27FC236}">
                <a16:creationId xmlns:a16="http://schemas.microsoft.com/office/drawing/2014/main" id="{F14BB9D7-AE1F-4B4B-BAF6-19B71F03DFB0}"/>
              </a:ext>
            </a:extLst>
          </p:cNvPr>
          <p:cNvGraphicFramePr/>
          <p:nvPr>
            <p:extLst>
              <p:ext uri="{D42A27DB-BD31-4B8C-83A1-F6EECF244321}">
                <p14:modId xmlns:p14="http://schemas.microsoft.com/office/powerpoint/2010/main" val="3492319873"/>
              </p:ext>
            </p:extLst>
          </p:nvPr>
        </p:nvGraphicFramePr>
        <p:xfrm>
          <a:off x="1593436" y="2438399"/>
          <a:ext cx="9987375" cy="3917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16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12"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6BEC-C45A-5449-BE88-43F3FF8A082E}"/>
              </a:ext>
            </a:extLst>
          </p:cNvPr>
          <p:cNvSpPr>
            <a:spLocks noGrp="1"/>
          </p:cNvSpPr>
          <p:nvPr>
            <p:ph type="title"/>
          </p:nvPr>
        </p:nvSpPr>
        <p:spPr>
          <a:xfrm>
            <a:off x="684212" y="381000"/>
            <a:ext cx="4114800" cy="685800"/>
          </a:xfrm>
        </p:spPr>
        <p:txBody>
          <a:bodyPr>
            <a:normAutofit/>
          </a:bodyPr>
          <a:lstStyle/>
          <a:p>
            <a:r>
              <a:rPr lang="en-US" sz="3200" dirty="0"/>
              <a:t>Introduction</a:t>
            </a:r>
          </a:p>
        </p:txBody>
      </p:sp>
      <p:graphicFrame>
        <p:nvGraphicFramePr>
          <p:cNvPr id="7" name="Content Placeholder 6">
            <a:extLst>
              <a:ext uri="{FF2B5EF4-FFF2-40B4-BE49-F238E27FC236}">
                <a16:creationId xmlns:a16="http://schemas.microsoft.com/office/drawing/2014/main" id="{EE2FD0A7-4705-C24A-A618-460AEEA42B1D}"/>
              </a:ext>
            </a:extLst>
          </p:cNvPr>
          <p:cNvGraphicFramePr>
            <a:graphicFrameLocks noGrp="1"/>
          </p:cNvGraphicFramePr>
          <p:nvPr>
            <p:ph type="pic" idx="1"/>
            <p:extLst>
              <p:ext uri="{D42A27DB-BD31-4B8C-83A1-F6EECF244321}">
                <p14:modId xmlns:p14="http://schemas.microsoft.com/office/powerpoint/2010/main" val="549303739"/>
              </p:ext>
            </p:extLst>
          </p:nvPr>
        </p:nvGraphicFramePr>
        <p:xfrm>
          <a:off x="5180013" y="482600"/>
          <a:ext cx="6196012" cy="568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 Placeholder 8">
            <a:extLst>
              <a:ext uri="{FF2B5EF4-FFF2-40B4-BE49-F238E27FC236}">
                <a16:creationId xmlns:a16="http://schemas.microsoft.com/office/drawing/2014/main" id="{CF97DF7E-FF8D-1240-AD87-73BB8362E33A}"/>
              </a:ext>
            </a:extLst>
          </p:cNvPr>
          <p:cNvSpPr>
            <a:spLocks noGrp="1"/>
          </p:cNvSpPr>
          <p:nvPr>
            <p:ph type="body" sz="half" idx="2"/>
          </p:nvPr>
        </p:nvSpPr>
        <p:spPr>
          <a:xfrm>
            <a:off x="684212" y="1219200"/>
            <a:ext cx="3962400" cy="5105400"/>
          </a:xfrm>
        </p:spPr>
        <p:txBody>
          <a:bodyPr>
            <a:normAutofit lnSpcReduction="10000"/>
          </a:bodyPr>
          <a:lstStyle/>
          <a:p>
            <a:r>
              <a:rPr lang="en-US" sz="2800" dirty="0"/>
              <a:t>Princeton Consultants has developed a 7-step approach that we believe improve the likelihood of success in optimization projects. This approach:</a:t>
            </a:r>
          </a:p>
          <a:p>
            <a:pPr marL="349250" lvl="1" indent="-195263">
              <a:buFont typeface="Arial" panose="020B0604020202020204" pitchFamily="34" charset="0"/>
              <a:buChar char="•"/>
            </a:pPr>
            <a:r>
              <a:rPr lang="en-US" sz="2400" dirty="0"/>
              <a:t>Creates useful documentation</a:t>
            </a:r>
          </a:p>
          <a:p>
            <a:pPr marL="349250" lvl="1" indent="-195263">
              <a:buFont typeface="Arial" panose="020B0604020202020204" pitchFamily="34" charset="0"/>
              <a:buChar char="•"/>
            </a:pPr>
            <a:r>
              <a:rPr lang="en-US" sz="2400" dirty="0"/>
              <a:t>Shortens the overall development time</a:t>
            </a:r>
          </a:p>
          <a:p>
            <a:pPr marL="349250" lvl="1" indent="-195263">
              <a:buFont typeface="Arial" panose="020B0604020202020204" pitchFamily="34" charset="0"/>
              <a:buChar char="•"/>
            </a:pPr>
            <a:r>
              <a:rPr lang="en-US" sz="2400" dirty="0"/>
              <a:t>Improve code maintainability</a:t>
            </a:r>
          </a:p>
          <a:p>
            <a:pPr marL="349250" lvl="1" indent="-195263">
              <a:buFont typeface="Arial" panose="020B0604020202020204" pitchFamily="34" charset="0"/>
              <a:buChar char="•"/>
            </a:pPr>
            <a:r>
              <a:rPr lang="en-US" sz="2400" dirty="0"/>
              <a:t>Provides a natural feedback loop to business requirements</a:t>
            </a:r>
          </a:p>
          <a:p>
            <a:endParaRPr lang="en-US" dirty="0"/>
          </a:p>
        </p:txBody>
      </p:sp>
      <p:sp>
        <p:nvSpPr>
          <p:cNvPr id="4" name="Date Placeholder 3">
            <a:extLst>
              <a:ext uri="{FF2B5EF4-FFF2-40B4-BE49-F238E27FC236}">
                <a16:creationId xmlns:a16="http://schemas.microsoft.com/office/drawing/2014/main" id="{D850F3EF-67E3-4444-8EBE-35F6061F60B7}"/>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7946FDBF-519D-1E49-A703-F6EDC7F64BED}"/>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E27F5A3D-BCF2-9740-8284-B99B19472C21}"/>
              </a:ext>
            </a:extLst>
          </p:cNvPr>
          <p:cNvSpPr>
            <a:spLocks noGrp="1"/>
          </p:cNvSpPr>
          <p:nvPr>
            <p:ph type="sldNum" sz="quarter" idx="12"/>
          </p:nvPr>
        </p:nvSpPr>
        <p:spPr/>
        <p:txBody>
          <a:bodyPr/>
          <a:lstStyle/>
          <a:p>
            <a:fld id="{7DC1BBB0-96F0-4077-A278-0F3FB5C104D3}" type="slidenum">
              <a:rPr lang="en-US" smtClean="0"/>
              <a:t>4</a:t>
            </a:fld>
            <a:endParaRPr lang="en-US"/>
          </a:p>
        </p:txBody>
      </p:sp>
    </p:spTree>
    <p:extLst>
      <p:ext uri="{BB962C8B-B14F-4D97-AF65-F5344CB8AC3E}">
        <p14:creationId xmlns:p14="http://schemas.microsoft.com/office/powerpoint/2010/main" val="418081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r>
                  <a:rPr lang="en-US" dirty="0"/>
                  <a:t>Tasks</a:t>
                </a:r>
              </a:p>
              <a:p>
                <a:pPr lvl="1"/>
                <a:r>
                  <a:rPr lang="en-US" dirty="0"/>
                  <a:t>Data Set</a:t>
                </a:r>
              </a:p>
              <a:p>
                <a:pPr lvl="2"/>
                <a:r>
                  <a:rPr lang="en-US" dirty="0"/>
                  <a:t>Let </a:t>
                </a:r>
                <a14:m>
                  <m:oMath xmlns:m="http://schemas.openxmlformats.org/officeDocument/2006/math">
                    <m:r>
                      <a:rPr lang="en-US" i="1">
                        <a:latin typeface="Cambria Math" panose="02040503050406030204" pitchFamily="18" charset="0"/>
                      </a:rPr>
                      <m:t>𝒯</m:t>
                    </m:r>
                  </m:oMath>
                </a14:m>
                <a:r>
                  <a:rPr lang="en-US" dirty="0"/>
                  <a:t> be the set of tasks that need to be completed.</a:t>
                </a:r>
              </a:p>
              <a:p>
                <a:pPr lvl="1"/>
                <a:r>
                  <a:rPr lang="en-US" dirty="0"/>
                  <a:t>Data Inputs</a:t>
                </a:r>
              </a:p>
              <a:p>
                <a:pPr lvl="2"/>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𝑡</m:t>
                        </m:r>
                      </m:sub>
                    </m:sSub>
                    <m:r>
                      <a:rPr lang="en-US" i="1">
                        <a:latin typeface="Cambria Math" panose="02040503050406030204" pitchFamily="18" charset="0"/>
                      </a:rPr>
                      <m:t>&gt;0</m:t>
                    </m:r>
                  </m:oMath>
                </a14:m>
                <a:r>
                  <a:rPr lang="en-US" dirty="0"/>
                  <a:t> be the number of hours for a task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556" t="-344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40</a:t>
            </a:fld>
            <a:endParaRPr lang="en-US"/>
          </a:p>
        </p:txBody>
      </p:sp>
      <p:pic>
        <p:nvPicPr>
          <p:cNvPr id="8" name="Picture 7">
            <a:extLst>
              <a:ext uri="{FF2B5EF4-FFF2-40B4-BE49-F238E27FC236}">
                <a16:creationId xmlns:a16="http://schemas.microsoft.com/office/drawing/2014/main" id="{68EC91B5-D170-5D48-B905-D48B9B74CAC5}"/>
              </a:ext>
            </a:extLst>
          </p:cNvPr>
          <p:cNvPicPr>
            <a:picLocks noChangeAspect="1"/>
          </p:cNvPicPr>
          <p:nvPr/>
        </p:nvPicPr>
        <p:blipFill>
          <a:blip r:embed="rId3"/>
          <a:srcRect/>
          <a:stretch/>
        </p:blipFill>
        <p:spPr>
          <a:xfrm>
            <a:off x="10437812" y="12562"/>
            <a:ext cx="1368829" cy="1130438"/>
          </a:xfrm>
          <a:prstGeom prst="rect">
            <a:avLst/>
          </a:prstGeom>
        </p:spPr>
      </p:pic>
      <p:sp>
        <p:nvSpPr>
          <p:cNvPr id="13" name="TextBox 12">
            <a:extLst>
              <a:ext uri="{FF2B5EF4-FFF2-40B4-BE49-F238E27FC236}">
                <a16:creationId xmlns:a16="http://schemas.microsoft.com/office/drawing/2014/main" id="{53A3061D-ED06-874B-B732-4965E4DC183D}"/>
              </a:ext>
            </a:extLst>
          </p:cNvPr>
          <p:cNvSpPr txBox="1"/>
          <p:nvPr/>
        </p:nvSpPr>
        <p:spPr>
          <a:xfrm>
            <a:off x="1624734" y="3429000"/>
            <a:ext cx="6094268" cy="923330"/>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r>
              <a:rPr lang="en-US" b="0" dirty="0">
                <a:solidFill>
                  <a:srgbClr val="001080"/>
                </a:solidFill>
                <a:effectLst/>
                <a:latin typeface="Menlo" panose="020B0609030804020204" pitchFamily="49" charset="0"/>
              </a:rPr>
              <a:t>tasks</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pd</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read_excel</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"../data/</a:t>
            </a:r>
            <a:r>
              <a:rPr lang="en-US" b="0" dirty="0" err="1">
                <a:solidFill>
                  <a:srgbClr val="A31515"/>
                </a:solidFill>
                <a:effectLst/>
                <a:latin typeface="Menlo" panose="020B0609030804020204" pitchFamily="49" charset="0"/>
              </a:rPr>
              <a:t>data.xlsx</a:t>
            </a:r>
            <a:r>
              <a:rPr lang="en-US" b="0" dirty="0">
                <a:solidFill>
                  <a:srgbClr val="A31515"/>
                </a:solidFill>
                <a:effectLst/>
                <a:latin typeface="Menlo" panose="020B0609030804020204" pitchFamily="49" charset="0"/>
              </a:rPr>
              <a:t>"</a:t>
            </a:r>
            <a:r>
              <a:rPr lang="en-US" b="0" dirty="0">
                <a:solidFill>
                  <a:srgbClr val="000000"/>
                </a:solidFill>
                <a:effectLst/>
                <a:latin typeface="Menlo" panose="020B0609030804020204" pitchFamily="49" charset="0"/>
              </a:rPr>
              <a:t>, </a:t>
            </a:r>
          </a:p>
          <a:p>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sheet_name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"Tasks"</a:t>
            </a:r>
            <a:r>
              <a:rPr lang="en-US" b="0" dirty="0">
                <a:solidFill>
                  <a:srgbClr val="000000"/>
                </a:solidFill>
                <a:effectLst/>
                <a:latin typeface="Menlo" panose="020B0609030804020204" pitchFamily="49" charset="0"/>
              </a:rPr>
              <a:t>, </a:t>
            </a:r>
          </a:p>
          <a:p>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index_col</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p>
        </p:txBody>
      </p:sp>
      <p:pic>
        <p:nvPicPr>
          <p:cNvPr id="14" name="Picture 13">
            <a:extLst>
              <a:ext uri="{FF2B5EF4-FFF2-40B4-BE49-F238E27FC236}">
                <a16:creationId xmlns:a16="http://schemas.microsoft.com/office/drawing/2014/main" id="{DD45C049-7C0C-4444-BE72-BC6AF9763375}"/>
              </a:ext>
            </a:extLst>
          </p:cNvPr>
          <p:cNvPicPr>
            <a:picLocks noChangeAspect="1"/>
          </p:cNvPicPr>
          <p:nvPr/>
        </p:nvPicPr>
        <p:blipFill>
          <a:blip r:embed="rId4"/>
          <a:stretch>
            <a:fillRect/>
          </a:stretch>
        </p:blipFill>
        <p:spPr>
          <a:xfrm>
            <a:off x="8837612" y="996156"/>
            <a:ext cx="933860" cy="5302250"/>
          </a:xfrm>
          <a:prstGeom prst="rect">
            <a:avLst/>
          </a:prstGeom>
        </p:spPr>
      </p:pic>
    </p:spTree>
    <p:extLst>
      <p:ext uri="{BB962C8B-B14F-4D97-AF65-F5344CB8AC3E}">
        <p14:creationId xmlns:p14="http://schemas.microsoft.com/office/powerpoint/2010/main" val="82324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r>
                  <a:rPr lang="en-US" dirty="0"/>
                  <a:t>Resource Groups</a:t>
                </a:r>
              </a:p>
              <a:p>
                <a:pPr lvl="1"/>
                <a:r>
                  <a:rPr lang="en-US" dirty="0"/>
                  <a:t>Data Set</a:t>
                </a:r>
              </a:p>
              <a:p>
                <a:pPr lvl="2"/>
                <a:r>
                  <a:rPr lang="en-US" dirty="0"/>
                  <a:t>Let </a:t>
                </a:r>
                <a14:m>
                  <m:oMath xmlns:m="http://schemas.openxmlformats.org/officeDocument/2006/math">
                    <m:r>
                      <a:rPr lang="en-US" i="1">
                        <a:latin typeface="Cambria Math" panose="02040503050406030204" pitchFamily="18" charset="0"/>
                      </a:rPr>
                      <m:t>𝒢</m:t>
                    </m:r>
                  </m:oMath>
                </a14:m>
                <a:r>
                  <a:rPr lang="en-US" dirty="0"/>
                  <a:t> be the set of resource groups.</a:t>
                </a:r>
              </a:p>
              <a:p>
                <a:pPr lvl="1"/>
                <a:r>
                  <a:rPr lang="en-US" dirty="0"/>
                  <a:t>Data Inputs</a:t>
                </a:r>
              </a:p>
              <a:p>
                <a:pPr lvl="2"/>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≥0</m:t>
                    </m:r>
                  </m:oMath>
                </a14:m>
                <a:r>
                  <a:rPr lang="en-US" dirty="0"/>
                  <a:t> be the minimum number of tasks,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a14:m>
                <a:r>
                  <a:rPr lang="en-US" dirty="0"/>
                  <a:t>, that a resource group </a:t>
                </a:r>
                <a14:m>
                  <m:oMath xmlns:m="http://schemas.openxmlformats.org/officeDocument/2006/math">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𝒢</m:t>
                    </m:r>
                  </m:oMath>
                </a14:m>
                <a:r>
                  <a:rPr lang="en-US" dirty="0"/>
                  <a:t> can work in one day.</a:t>
                </a:r>
              </a:p>
              <a:p>
                <a:pPr lvl="2"/>
                <a:r>
                  <a:rPr lang="en-US" dirty="0"/>
                  <a:t>Let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≥0</m:t>
                    </m:r>
                  </m:oMath>
                </a14:m>
                <a:r>
                  <a:rPr lang="en-US" dirty="0"/>
                  <a:t> be the maximum number of tasks,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a14:m>
                <a:r>
                  <a:rPr lang="en-US" dirty="0"/>
                  <a:t>, that a resource group</a:t>
                </a:r>
                <a14:m>
                  <m:oMath xmlns:m="http://schemas.openxmlformats.org/officeDocument/2006/math">
                    <m:r>
                      <a:rPr lang="en-US">
                        <a:latin typeface="Cambria Math" panose="02040503050406030204" pitchFamily="18" charset="0"/>
                      </a:rPr>
                      <m:t> </m:t>
                    </m:r>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𝒢</m:t>
                    </m:r>
                  </m:oMath>
                </a14:m>
                <a:r>
                  <a:rPr lang="en-US" dirty="0"/>
                  <a:t> can work in one day.</a:t>
                </a:r>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556" t="-344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41</a:t>
            </a:fld>
            <a:endParaRPr lang="en-US"/>
          </a:p>
        </p:txBody>
      </p:sp>
      <p:pic>
        <p:nvPicPr>
          <p:cNvPr id="8" name="Picture 7">
            <a:extLst>
              <a:ext uri="{FF2B5EF4-FFF2-40B4-BE49-F238E27FC236}">
                <a16:creationId xmlns:a16="http://schemas.microsoft.com/office/drawing/2014/main" id="{68EC91B5-D170-5D48-B905-D48B9B74CAC5}"/>
              </a:ext>
            </a:extLst>
          </p:cNvPr>
          <p:cNvPicPr>
            <a:picLocks noChangeAspect="1"/>
          </p:cNvPicPr>
          <p:nvPr/>
        </p:nvPicPr>
        <p:blipFill>
          <a:blip r:embed="rId3"/>
          <a:srcRect/>
          <a:stretch/>
        </p:blipFill>
        <p:spPr>
          <a:xfrm>
            <a:off x="10437812" y="12562"/>
            <a:ext cx="1368829" cy="1130438"/>
          </a:xfrm>
          <a:prstGeom prst="rect">
            <a:avLst/>
          </a:prstGeom>
        </p:spPr>
      </p:pic>
      <p:sp>
        <p:nvSpPr>
          <p:cNvPr id="12" name="TextBox 11">
            <a:extLst>
              <a:ext uri="{FF2B5EF4-FFF2-40B4-BE49-F238E27FC236}">
                <a16:creationId xmlns:a16="http://schemas.microsoft.com/office/drawing/2014/main" id="{75C55113-AD76-3045-849F-3D7EEC555B82}"/>
              </a:ext>
            </a:extLst>
          </p:cNvPr>
          <p:cNvSpPr txBox="1"/>
          <p:nvPr/>
        </p:nvSpPr>
        <p:spPr>
          <a:xfrm>
            <a:off x="1266046" y="4267200"/>
            <a:ext cx="8714565" cy="923330"/>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4449763" algn="l"/>
              </a:tabLst>
            </a:pPr>
            <a:r>
              <a:rPr lang="en-US" b="0" dirty="0" err="1">
                <a:solidFill>
                  <a:srgbClr val="001080"/>
                </a:solidFill>
                <a:effectLst/>
                <a:latin typeface="Menlo" panose="020B0609030804020204" pitchFamily="49" charset="0"/>
              </a:rPr>
              <a:t>resource_groups</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pd</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read_excel</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"../data/</a:t>
            </a:r>
            <a:r>
              <a:rPr lang="en-US" b="0" dirty="0" err="1">
                <a:solidFill>
                  <a:srgbClr val="A31515"/>
                </a:solidFill>
                <a:effectLst/>
                <a:latin typeface="Menlo" panose="020B0609030804020204" pitchFamily="49" charset="0"/>
              </a:rPr>
              <a:t>data.xlsx</a:t>
            </a:r>
            <a:r>
              <a:rPr lang="en-US" b="0" dirty="0">
                <a:solidFill>
                  <a:srgbClr val="A31515"/>
                </a:solidFill>
                <a:effectLst/>
                <a:latin typeface="Menlo" panose="020B0609030804020204" pitchFamily="49" charset="0"/>
              </a:rPr>
              <a:t>"</a:t>
            </a:r>
            <a:r>
              <a:rPr lang="en-US" b="0" dirty="0">
                <a:solidFill>
                  <a:srgbClr val="000000"/>
                </a:solidFill>
                <a:effectLst/>
                <a:latin typeface="Menlo" panose="020B0609030804020204" pitchFamily="49" charset="0"/>
              </a:rPr>
              <a:t>,</a:t>
            </a:r>
          </a:p>
          <a:p>
            <a:pPr>
              <a:tabLst>
                <a:tab pos="4449763" algn="l"/>
              </a:tabLst>
            </a:pPr>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sheet_name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'Resource Groups’</a:t>
            </a:r>
            <a:r>
              <a:rPr lang="en-US" b="0" dirty="0">
                <a:solidFill>
                  <a:srgbClr val="000000"/>
                </a:solidFill>
                <a:effectLst/>
                <a:latin typeface="Menlo" panose="020B0609030804020204" pitchFamily="49" charset="0"/>
              </a:rPr>
              <a:t>,</a:t>
            </a:r>
          </a:p>
          <a:p>
            <a:pPr>
              <a:tabLst>
                <a:tab pos="4449763" algn="l"/>
              </a:tabLst>
            </a:pPr>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index_col</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p>
        </p:txBody>
      </p:sp>
      <p:pic>
        <p:nvPicPr>
          <p:cNvPr id="13" name="Picture 12">
            <a:extLst>
              <a:ext uri="{FF2B5EF4-FFF2-40B4-BE49-F238E27FC236}">
                <a16:creationId xmlns:a16="http://schemas.microsoft.com/office/drawing/2014/main" id="{6EA90CFB-66A5-9345-BCD3-C7EF68F5DE98}"/>
              </a:ext>
            </a:extLst>
          </p:cNvPr>
          <p:cNvPicPr>
            <a:picLocks noChangeAspect="1"/>
          </p:cNvPicPr>
          <p:nvPr/>
        </p:nvPicPr>
        <p:blipFill>
          <a:blip r:embed="rId4"/>
          <a:stretch>
            <a:fillRect/>
          </a:stretch>
        </p:blipFill>
        <p:spPr>
          <a:xfrm>
            <a:off x="7948613" y="4997450"/>
            <a:ext cx="3251200" cy="1435100"/>
          </a:xfrm>
          <a:prstGeom prst="rect">
            <a:avLst/>
          </a:prstGeom>
        </p:spPr>
      </p:pic>
    </p:spTree>
    <p:extLst>
      <p:ext uri="{BB962C8B-B14F-4D97-AF65-F5344CB8AC3E}">
        <p14:creationId xmlns:p14="http://schemas.microsoft.com/office/powerpoint/2010/main" val="85877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762000"/>
                <a:ext cx="9782801" cy="5536406"/>
              </a:xfrm>
            </p:spPr>
            <p:txBody>
              <a:bodyPr>
                <a:normAutofit/>
              </a:bodyPr>
              <a:lstStyle/>
              <a:p>
                <a:r>
                  <a:rPr lang="en-US" dirty="0"/>
                  <a:t>Resources</a:t>
                </a:r>
              </a:p>
              <a:p>
                <a:pPr lvl="1"/>
                <a:r>
                  <a:rPr lang="en-US" dirty="0"/>
                  <a:t>Data Set</a:t>
                </a:r>
              </a:p>
              <a:p>
                <a:pPr lvl="2"/>
                <a:r>
                  <a:rPr lang="en-US" dirty="0"/>
                  <a:t>Let </a:t>
                </a:r>
                <a14:m>
                  <m:oMath xmlns:m="http://schemas.openxmlformats.org/officeDocument/2006/math">
                    <m:r>
                      <a:rPr lang="en-US" i="1">
                        <a:latin typeface="Cambria Math" panose="02040503050406030204" pitchFamily="18" charset="0"/>
                      </a:rPr>
                      <m:t>ℛ</m:t>
                    </m:r>
                  </m:oMath>
                </a14:m>
                <a:r>
                  <a:rPr lang="en-US" dirty="0"/>
                  <a:t> be the set of resources that can complete the tasks. </a:t>
                </a:r>
              </a:p>
              <a:p>
                <a:pPr lvl="2"/>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𝒮</m:t>
                        </m:r>
                      </m:e>
                      <m:sub>
                        <m:r>
                          <a:rPr lang="en-US" i="1">
                            <a:latin typeface="Cambria Math" panose="02040503050406030204" pitchFamily="18" charset="0"/>
                          </a:rPr>
                          <m:t>𝑔</m:t>
                        </m:r>
                      </m:sub>
                    </m:sSub>
                  </m:oMath>
                </a14:m>
                <a:r>
                  <a:rPr lang="en-US" dirty="0"/>
                  <a:t> be the set of resources that belong to resource group </a:t>
                </a:r>
                <a14:m>
                  <m:oMath xmlns:m="http://schemas.openxmlformats.org/officeDocument/2006/math">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𝒢</m:t>
                    </m:r>
                  </m:oMath>
                </a14:m>
                <a:r>
                  <a:rPr lang="en-US" dirty="0"/>
                  <a:t>.</a:t>
                </a:r>
              </a:p>
              <a:p>
                <a:pPr lvl="1"/>
                <a:r>
                  <a:rPr lang="en-US" dirty="0"/>
                  <a:t>Data Inputs</a:t>
                </a:r>
              </a:p>
              <a:p>
                <a:pPr lvl="2"/>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≥0</m:t>
                    </m:r>
                  </m:oMath>
                </a14:m>
                <a:r>
                  <a:rPr lang="en-US" dirty="0"/>
                  <a:t> be the cost per hour for a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a:t>
                </a:r>
              </a:p>
              <a:p>
                <a:pPr lvl="2"/>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≥0</m:t>
                    </m:r>
                  </m:oMath>
                </a14:m>
                <a:r>
                  <a:rPr lang="en-US" dirty="0"/>
                  <a:t> be the number of hours that a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 can work in one day.</a:t>
                </a:r>
              </a:p>
              <a:p>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762000"/>
                <a:ext cx="9782801" cy="5536406"/>
              </a:xfrm>
              <a:blipFill>
                <a:blip r:embed="rId2"/>
                <a:stretch>
                  <a:fillRect l="-1556" t="-32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42</a:t>
            </a:fld>
            <a:endParaRPr lang="en-US"/>
          </a:p>
        </p:txBody>
      </p:sp>
      <p:pic>
        <p:nvPicPr>
          <p:cNvPr id="8" name="Picture 7">
            <a:extLst>
              <a:ext uri="{FF2B5EF4-FFF2-40B4-BE49-F238E27FC236}">
                <a16:creationId xmlns:a16="http://schemas.microsoft.com/office/drawing/2014/main" id="{68EC91B5-D170-5D48-B905-D48B9B74CAC5}"/>
              </a:ext>
            </a:extLst>
          </p:cNvPr>
          <p:cNvPicPr>
            <a:picLocks noChangeAspect="1"/>
          </p:cNvPicPr>
          <p:nvPr/>
        </p:nvPicPr>
        <p:blipFill>
          <a:blip r:embed="rId3"/>
          <a:srcRect/>
          <a:stretch/>
        </p:blipFill>
        <p:spPr>
          <a:xfrm>
            <a:off x="10437812" y="12562"/>
            <a:ext cx="1368829" cy="1130438"/>
          </a:xfrm>
          <a:prstGeom prst="rect">
            <a:avLst/>
          </a:prstGeom>
        </p:spPr>
      </p:pic>
      <p:sp>
        <p:nvSpPr>
          <p:cNvPr id="9" name="TextBox 8">
            <a:extLst>
              <a:ext uri="{FF2B5EF4-FFF2-40B4-BE49-F238E27FC236}">
                <a16:creationId xmlns:a16="http://schemas.microsoft.com/office/drawing/2014/main" id="{DD9CEF1B-8AD6-8948-AE9F-7A11160A5558}"/>
              </a:ext>
            </a:extLst>
          </p:cNvPr>
          <p:cNvSpPr txBox="1"/>
          <p:nvPr/>
        </p:nvSpPr>
        <p:spPr>
          <a:xfrm>
            <a:off x="1293812" y="3657600"/>
            <a:ext cx="6929515" cy="923330"/>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3540125" algn="l"/>
              </a:tabLst>
            </a:pPr>
            <a:r>
              <a:rPr lang="en-US" b="0" dirty="0">
                <a:solidFill>
                  <a:srgbClr val="001080"/>
                </a:solidFill>
                <a:effectLst/>
                <a:latin typeface="Menlo" panose="020B0609030804020204" pitchFamily="49" charset="0"/>
              </a:rPr>
              <a:t>resources</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pd</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read_excel</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"../data/</a:t>
            </a:r>
            <a:r>
              <a:rPr lang="en-US" b="0" dirty="0" err="1">
                <a:solidFill>
                  <a:srgbClr val="A31515"/>
                </a:solidFill>
                <a:effectLst/>
                <a:latin typeface="Menlo" panose="020B0609030804020204" pitchFamily="49" charset="0"/>
              </a:rPr>
              <a:t>data.xlsx</a:t>
            </a:r>
            <a:r>
              <a:rPr lang="en-US" b="0" dirty="0">
                <a:solidFill>
                  <a:srgbClr val="A31515"/>
                </a:solidFill>
                <a:effectLst/>
                <a:latin typeface="Menlo" panose="020B0609030804020204" pitchFamily="49" charset="0"/>
              </a:rPr>
              <a:t>"</a:t>
            </a:r>
            <a:r>
              <a:rPr lang="en-US" b="0" dirty="0">
                <a:solidFill>
                  <a:srgbClr val="000000"/>
                </a:solidFill>
                <a:effectLst/>
                <a:latin typeface="Menlo" panose="020B0609030804020204" pitchFamily="49" charset="0"/>
              </a:rPr>
              <a:t>,</a:t>
            </a:r>
          </a:p>
          <a:p>
            <a:pPr>
              <a:tabLst>
                <a:tab pos="3540125" algn="l"/>
              </a:tabLst>
            </a:pPr>
            <a:r>
              <a:rPr lang="en-US" dirty="0">
                <a:solidFill>
                  <a:srgbClr val="000000"/>
                </a:solidFill>
                <a:latin typeface="Menlo" panose="020B0609030804020204" pitchFamily="49" charset="0"/>
              </a:rPr>
              <a:t>	</a:t>
            </a:r>
            <a:r>
              <a:rPr lang="en-US" b="0" dirty="0" err="1">
                <a:solidFill>
                  <a:srgbClr val="001080"/>
                </a:solidFill>
                <a:effectLst/>
                <a:latin typeface="Menlo" panose="020B0609030804020204" pitchFamily="49" charset="0"/>
              </a:rPr>
              <a:t>sheet_name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'Resources’</a:t>
            </a:r>
            <a:r>
              <a:rPr lang="en-US" b="0" dirty="0">
                <a:solidFill>
                  <a:srgbClr val="000000"/>
                </a:solidFill>
                <a:effectLst/>
                <a:latin typeface="Menlo" panose="020B0609030804020204" pitchFamily="49" charset="0"/>
              </a:rPr>
              <a:t>,</a:t>
            </a:r>
          </a:p>
          <a:p>
            <a:pPr>
              <a:tabLst>
                <a:tab pos="3540125" algn="l"/>
              </a:tabLst>
            </a:pPr>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index_col</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p>
        </p:txBody>
      </p:sp>
      <p:pic>
        <p:nvPicPr>
          <p:cNvPr id="10" name="Picture 9">
            <a:extLst>
              <a:ext uri="{FF2B5EF4-FFF2-40B4-BE49-F238E27FC236}">
                <a16:creationId xmlns:a16="http://schemas.microsoft.com/office/drawing/2014/main" id="{A9C1AB7C-CE80-8448-830F-9077ECED02AD}"/>
              </a:ext>
            </a:extLst>
          </p:cNvPr>
          <p:cNvPicPr>
            <a:picLocks noChangeAspect="1"/>
          </p:cNvPicPr>
          <p:nvPr/>
        </p:nvPicPr>
        <p:blipFill>
          <a:blip r:embed="rId4"/>
          <a:stretch>
            <a:fillRect/>
          </a:stretch>
        </p:blipFill>
        <p:spPr>
          <a:xfrm>
            <a:off x="7181427" y="4369976"/>
            <a:ext cx="4018386" cy="1940638"/>
          </a:xfrm>
          <a:prstGeom prst="rect">
            <a:avLst/>
          </a:prstGeom>
        </p:spPr>
      </p:pic>
    </p:spTree>
    <p:extLst>
      <p:ext uri="{BB962C8B-B14F-4D97-AF65-F5344CB8AC3E}">
        <p14:creationId xmlns:p14="http://schemas.microsoft.com/office/powerpoint/2010/main" val="363181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r>
                  <a:rPr lang="en-US" dirty="0"/>
                  <a:t>Data Set</a:t>
                </a:r>
              </a:p>
              <a:p>
                <a:pPr lvl="1"/>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𝒬</m:t>
                        </m:r>
                      </m:e>
                      <m:sub>
                        <m:r>
                          <a:rPr lang="en-US" i="1">
                            <a:latin typeface="Cambria Math" panose="02040503050406030204" pitchFamily="18" charset="0"/>
                          </a:rPr>
                          <m:t>𝑟</m:t>
                        </m:r>
                      </m:sub>
                    </m:sSub>
                  </m:oMath>
                </a14:m>
                <a:r>
                  <a:rPr lang="en-US" dirty="0"/>
                  <a:t> be the set of tasks that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 can perform.</a:t>
                </a:r>
              </a:p>
              <a:p>
                <a:pPr lvl="1"/>
                <a:r>
                  <a:rPr lang="en-US" dirty="0"/>
                  <a:t>Let</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𝒫</m:t>
                        </m:r>
                      </m:e>
                      <m:sub>
                        <m:r>
                          <a:rPr lang="en-US" i="1">
                            <a:latin typeface="Cambria Math" panose="02040503050406030204" pitchFamily="18" charset="0"/>
                          </a:rPr>
                          <m:t>𝑡</m:t>
                        </m:r>
                      </m:sub>
                    </m:sSub>
                  </m:oMath>
                </a14:m>
                <a:r>
                  <a:rPr lang="en-US" dirty="0"/>
                  <a:t> be the set of resources that task </a:t>
                </a:r>
                <a14:m>
                  <m:oMath xmlns:m="http://schemas.openxmlformats.org/officeDocument/2006/math">
                    <m:r>
                      <m:rPr>
                        <m:sty m:val="p"/>
                      </m:rPr>
                      <a:rPr lang="en-US" b="0" i="0" smtClean="0">
                        <a:latin typeface="Cambria Math" panose="02040503050406030204" pitchFamily="18" charset="0"/>
                      </a:rPr>
                      <m:t>t</m:t>
                    </m:r>
                    <m:r>
                      <a:rPr lang="en-US" i="1">
                        <a:latin typeface="Cambria Math" panose="02040503050406030204" pitchFamily="18" charset="0"/>
                      </a:rPr>
                      <m:t>∈</m:t>
                    </m:r>
                    <m:r>
                      <a:rPr lang="en-US" i="1">
                        <a:latin typeface="Cambria Math" panose="02040503050406030204" pitchFamily="18" charset="0"/>
                      </a:rPr>
                      <m:t>𝒯</m:t>
                    </m:r>
                  </m:oMath>
                </a14:m>
                <a:r>
                  <a:rPr lang="en-US" dirty="0"/>
                  <a:t>can be schedule on.</a:t>
                </a:r>
              </a:p>
              <a:p>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556" t="-344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43</a:t>
            </a:fld>
            <a:endParaRPr lang="en-US"/>
          </a:p>
        </p:txBody>
      </p:sp>
      <p:pic>
        <p:nvPicPr>
          <p:cNvPr id="8" name="Picture 7">
            <a:extLst>
              <a:ext uri="{FF2B5EF4-FFF2-40B4-BE49-F238E27FC236}">
                <a16:creationId xmlns:a16="http://schemas.microsoft.com/office/drawing/2014/main" id="{68EC91B5-D170-5D48-B905-D48B9B74CAC5}"/>
              </a:ext>
            </a:extLst>
          </p:cNvPr>
          <p:cNvPicPr>
            <a:picLocks noChangeAspect="1"/>
          </p:cNvPicPr>
          <p:nvPr/>
        </p:nvPicPr>
        <p:blipFill>
          <a:blip r:embed="rId3"/>
          <a:srcRect/>
          <a:stretch/>
        </p:blipFill>
        <p:spPr>
          <a:xfrm>
            <a:off x="10437812" y="12562"/>
            <a:ext cx="1368829" cy="1130438"/>
          </a:xfrm>
          <a:prstGeom prst="rect">
            <a:avLst/>
          </a:prstGeom>
        </p:spPr>
      </p:pic>
      <p:sp>
        <p:nvSpPr>
          <p:cNvPr id="12" name="TextBox 11">
            <a:extLst>
              <a:ext uri="{FF2B5EF4-FFF2-40B4-BE49-F238E27FC236}">
                <a16:creationId xmlns:a16="http://schemas.microsoft.com/office/drawing/2014/main" id="{0F1A00B5-805D-5043-9459-E31527EDC759}"/>
              </a:ext>
            </a:extLst>
          </p:cNvPr>
          <p:cNvSpPr txBox="1"/>
          <p:nvPr/>
        </p:nvSpPr>
        <p:spPr>
          <a:xfrm>
            <a:off x="1304581" y="2797373"/>
            <a:ext cx="8229599" cy="923330"/>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3427413" algn="l"/>
              </a:tabLst>
            </a:pPr>
            <a:r>
              <a:rPr lang="en-US" b="0" dirty="0" err="1">
                <a:solidFill>
                  <a:srgbClr val="001080"/>
                </a:solidFill>
                <a:effectLst/>
                <a:latin typeface="Menlo" panose="020B0609030804020204" pitchFamily="49" charset="0"/>
              </a:rPr>
              <a:t>res_task</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pd</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read_excel</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"../data/</a:t>
            </a:r>
            <a:r>
              <a:rPr lang="en-US" b="0" dirty="0" err="1">
                <a:solidFill>
                  <a:srgbClr val="A31515"/>
                </a:solidFill>
                <a:effectLst/>
                <a:latin typeface="Menlo" panose="020B0609030804020204" pitchFamily="49" charset="0"/>
              </a:rPr>
              <a:t>data.xlsx</a:t>
            </a:r>
            <a:r>
              <a:rPr lang="en-US" b="0" dirty="0">
                <a:solidFill>
                  <a:srgbClr val="A31515"/>
                </a:solidFill>
                <a:effectLst/>
                <a:latin typeface="Menlo" panose="020B0609030804020204" pitchFamily="49" charset="0"/>
              </a:rPr>
              <a:t>”,</a:t>
            </a:r>
          </a:p>
          <a:p>
            <a:pPr>
              <a:tabLst>
                <a:tab pos="3427413" algn="l"/>
              </a:tabLst>
            </a:pPr>
            <a:r>
              <a:rPr lang="en-US" dirty="0">
                <a:solidFill>
                  <a:srgbClr val="A31515"/>
                </a:solidFill>
                <a:latin typeface="Menlo" panose="020B0609030804020204" pitchFamily="49" charset="0"/>
              </a:rPr>
              <a:t>	</a:t>
            </a:r>
            <a:r>
              <a:rPr lang="en-US" b="0" dirty="0" err="1">
                <a:solidFill>
                  <a:srgbClr val="001080"/>
                </a:solidFill>
                <a:effectLst/>
                <a:latin typeface="Menlo" panose="020B0609030804020204" pitchFamily="49" charset="0"/>
              </a:rPr>
              <a:t>sheet_name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'Tasks For Resources’</a:t>
            </a:r>
            <a:r>
              <a:rPr lang="en-US" b="0" dirty="0">
                <a:solidFill>
                  <a:srgbClr val="000000"/>
                </a:solidFill>
                <a:effectLst/>
                <a:latin typeface="Menlo" panose="020B0609030804020204" pitchFamily="49" charset="0"/>
              </a:rPr>
              <a:t>,</a:t>
            </a:r>
          </a:p>
          <a:p>
            <a:pPr>
              <a:tabLst>
                <a:tab pos="3427413" algn="l"/>
              </a:tabLst>
            </a:pPr>
            <a:r>
              <a:rPr lang="en-US" dirty="0">
                <a:solidFill>
                  <a:srgbClr val="000000"/>
                </a:solidFill>
                <a:latin typeface="Menlo" panose="020B0609030804020204" pitchFamily="49" charset="0"/>
              </a:rPr>
              <a:t>	</a:t>
            </a:r>
            <a:r>
              <a:rPr lang="en-US" b="0" dirty="0" err="1">
                <a:solidFill>
                  <a:srgbClr val="001080"/>
                </a:solidFill>
                <a:effectLst/>
                <a:latin typeface="Menlo" panose="020B0609030804020204" pitchFamily="49" charset="0"/>
              </a:rPr>
              <a:t>index_col</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1</a:t>
            </a:r>
            <a:r>
              <a:rPr lang="en-US" b="0" dirty="0">
                <a:solidFill>
                  <a:srgbClr val="000000"/>
                </a:solidFill>
                <a:effectLst/>
                <a:latin typeface="Menlo" panose="020B0609030804020204" pitchFamily="49" charset="0"/>
              </a:rPr>
              <a:t>])</a:t>
            </a:r>
          </a:p>
        </p:txBody>
      </p:sp>
      <p:pic>
        <p:nvPicPr>
          <p:cNvPr id="13" name="Picture 12">
            <a:extLst>
              <a:ext uri="{FF2B5EF4-FFF2-40B4-BE49-F238E27FC236}">
                <a16:creationId xmlns:a16="http://schemas.microsoft.com/office/drawing/2014/main" id="{8E3B66AE-206B-6041-9FB4-638C226B8DBB}"/>
              </a:ext>
            </a:extLst>
          </p:cNvPr>
          <p:cNvPicPr>
            <a:picLocks noChangeAspect="1"/>
          </p:cNvPicPr>
          <p:nvPr/>
        </p:nvPicPr>
        <p:blipFill>
          <a:blip r:embed="rId4"/>
          <a:stretch>
            <a:fillRect/>
          </a:stretch>
        </p:blipFill>
        <p:spPr>
          <a:xfrm>
            <a:off x="9726613" y="2789742"/>
            <a:ext cx="1473200" cy="3505200"/>
          </a:xfrm>
          <a:prstGeom prst="rect">
            <a:avLst/>
          </a:prstGeom>
        </p:spPr>
      </p:pic>
    </p:spTree>
    <p:extLst>
      <p:ext uri="{BB962C8B-B14F-4D97-AF65-F5344CB8AC3E}">
        <p14:creationId xmlns:p14="http://schemas.microsoft.com/office/powerpoint/2010/main" val="82100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r>
                  <a:rPr lang="en-US" dirty="0"/>
                  <a:t>Data Transformations</a:t>
                </a:r>
              </a:p>
              <a:p>
                <a:pPr lvl="1">
                  <a:spcAft>
                    <a:spcPts val="1200"/>
                  </a:spcAft>
                </a:pPr>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𝑟𝑡</m:t>
                        </m:r>
                      </m:sub>
                    </m:sSub>
                  </m:oMath>
                </a14:m>
                <a:r>
                  <a:rPr lang="en-US" dirty="0"/>
                  <a:t> be the cost for a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 performing a task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a14:m>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𝑟𝑡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𝑟</m:t>
                          </m:r>
                        </m:sub>
                      </m:sSub>
                      <m:r>
                        <a:rPr lang="en-US" i="1">
                          <a:latin typeface="Cambria Math" panose="02040503050406030204" pitchFamily="18" charset="0"/>
                        </a:rPr>
                        <m:t>  ∀</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𝑟</m:t>
                          </m:r>
                        </m:sub>
                      </m:sSub>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556" t="-344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44</a:t>
            </a:fld>
            <a:endParaRPr lang="en-US"/>
          </a:p>
        </p:txBody>
      </p:sp>
      <p:pic>
        <p:nvPicPr>
          <p:cNvPr id="15" name="Picture 14">
            <a:extLst>
              <a:ext uri="{FF2B5EF4-FFF2-40B4-BE49-F238E27FC236}">
                <a16:creationId xmlns:a16="http://schemas.microsoft.com/office/drawing/2014/main" id="{5EFE83B5-1094-B843-BC11-A2F760FD0B36}"/>
              </a:ext>
            </a:extLst>
          </p:cNvPr>
          <p:cNvPicPr>
            <a:picLocks noChangeAspect="1"/>
          </p:cNvPicPr>
          <p:nvPr/>
        </p:nvPicPr>
        <p:blipFill>
          <a:blip r:embed="rId3"/>
          <a:srcRect/>
          <a:stretch/>
        </p:blipFill>
        <p:spPr>
          <a:xfrm>
            <a:off x="10437812" y="12562"/>
            <a:ext cx="1368829" cy="1130438"/>
          </a:xfrm>
          <a:prstGeom prst="rect">
            <a:avLst/>
          </a:prstGeom>
        </p:spPr>
      </p:pic>
      <p:sp>
        <p:nvSpPr>
          <p:cNvPr id="22" name="TextBox 21">
            <a:extLst>
              <a:ext uri="{FF2B5EF4-FFF2-40B4-BE49-F238E27FC236}">
                <a16:creationId xmlns:a16="http://schemas.microsoft.com/office/drawing/2014/main" id="{EA1681A9-22D7-5345-994F-C49EC07CD130}"/>
              </a:ext>
            </a:extLst>
          </p:cNvPr>
          <p:cNvSpPr txBox="1"/>
          <p:nvPr/>
        </p:nvSpPr>
        <p:spPr>
          <a:xfrm>
            <a:off x="811000" y="2590800"/>
            <a:ext cx="7107234" cy="2800767"/>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marL="1258888" indent="-1249363">
              <a:tabLst>
                <a:tab pos="1362075" algn="l"/>
                <a:tab pos="2219325" algn="l"/>
                <a:tab pos="3076575" algn="l"/>
              </a:tabLst>
            </a:pPr>
            <a:r>
              <a:rPr lang="en-US" sz="1600" b="0" dirty="0">
                <a:solidFill>
                  <a:srgbClr val="001080"/>
                </a:solidFill>
                <a:effectLst/>
                <a:latin typeface="Menlo" panose="020B0609030804020204" pitchFamily="49" charset="0"/>
              </a:rPr>
              <a:t>theta</a:t>
            </a:r>
            <a:r>
              <a:rPr lang="en-US" sz="1600" b="0" dirty="0">
                <a:solidFill>
                  <a:srgbClr val="000000"/>
                </a:solidFill>
                <a:effectLst/>
                <a:latin typeface="Menlo" panose="020B0609030804020204" pitchFamily="49" charset="0"/>
              </a:rPr>
              <a:t> = (</a:t>
            </a:r>
          </a:p>
          <a:p>
            <a:pPr marL="1258888" indent="-1249363">
              <a:tabLst>
                <a:tab pos="1362075" algn="l"/>
                <a:tab pos="2219325" algn="l"/>
                <a:tab pos="3076575" algn="l"/>
              </a:tabLst>
            </a:pP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res_task</a:t>
            </a:r>
            <a:r>
              <a:rPr lang="en-US" sz="1600" dirty="0">
                <a:solidFill>
                  <a:srgbClr val="000000"/>
                </a:solidFill>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795E26"/>
                </a:solidFill>
                <a:effectLst/>
                <a:latin typeface="Menlo" panose="020B0609030804020204" pitchFamily="49" charset="0"/>
              </a:rPr>
              <a:t>merge</a:t>
            </a:r>
            <a:r>
              <a:rPr lang="en-US" sz="1600" b="0" dirty="0">
                <a:solidFill>
                  <a:srgbClr val="000000"/>
                </a:solidFill>
                <a:effectLst/>
                <a:latin typeface="Menlo" panose="020B0609030804020204" pitchFamily="49" charset="0"/>
              </a:rPr>
              <a:t>(</a:t>
            </a:r>
            <a:r>
              <a:rPr lang="en-US" sz="1600" b="0" dirty="0">
                <a:solidFill>
                  <a:srgbClr val="001080"/>
                </a:solidFill>
                <a:effectLst/>
                <a:latin typeface="Menlo" panose="020B0609030804020204" pitchFamily="49" charset="0"/>
              </a:rPr>
              <a:t>resources</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CostPerHour</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a:t>
            </a:r>
          </a:p>
          <a:p>
            <a:pPr marL="1258888" indent="-1249363">
              <a:tabLst>
                <a:tab pos="1362075" algn="l"/>
                <a:tab pos="2219325" algn="l"/>
                <a:tab pos="3076575" algn="l"/>
              </a:tabLst>
            </a:pPr>
            <a:r>
              <a:rPr lang="en-US" sz="1600" dirty="0">
                <a:solidFill>
                  <a:srgbClr val="000000"/>
                </a:solidFill>
                <a:latin typeface="Menlo" panose="020B0609030804020204" pitchFamily="49" charset="0"/>
              </a:rPr>
              <a:t>			</a:t>
            </a:r>
            <a:r>
              <a:rPr lang="en-US" sz="1600" b="0" dirty="0">
                <a:solidFill>
                  <a:srgbClr val="001080"/>
                </a:solidFill>
                <a:effectLst/>
                <a:latin typeface="Menlo" panose="020B0609030804020204" pitchFamily="49" charset="0"/>
              </a:rPr>
              <a:t>how</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"left”</a:t>
            </a:r>
            <a:r>
              <a:rPr lang="en-US" sz="1600" dirty="0">
                <a:solidFill>
                  <a:srgbClr val="000000"/>
                </a:solidFill>
                <a:latin typeface="Menlo" panose="020B0609030804020204" pitchFamily="49" charset="0"/>
              </a:rPr>
              <a:t>, </a:t>
            </a:r>
            <a:r>
              <a:rPr lang="en-US" sz="1600" b="0" dirty="0" err="1">
                <a:solidFill>
                  <a:srgbClr val="001080"/>
                </a:solidFill>
                <a:effectLst/>
                <a:latin typeface="Menlo" panose="020B0609030804020204" pitchFamily="49" charset="0"/>
              </a:rPr>
              <a:t>left_on</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"Resource"</a:t>
            </a:r>
            <a:r>
              <a:rPr lang="en-US" sz="1600" b="0" dirty="0">
                <a:solidFill>
                  <a:srgbClr val="000000"/>
                </a:solidFill>
                <a:effectLst/>
                <a:latin typeface="Menlo" panose="020B0609030804020204" pitchFamily="49" charset="0"/>
              </a:rPr>
              <a:t>, </a:t>
            </a:r>
          </a:p>
          <a:p>
            <a:pPr marL="1258888" indent="-1249363">
              <a:tabLst>
                <a:tab pos="1362075" algn="l"/>
                <a:tab pos="2219325" algn="l"/>
                <a:tab pos="3076575" algn="l"/>
              </a:tabLst>
            </a:pPr>
            <a:r>
              <a:rPr lang="en-US" sz="1600" dirty="0">
                <a:solidFill>
                  <a:srgbClr val="000000"/>
                </a:solidFill>
                <a:latin typeface="Menlo" panose="020B0609030804020204" pitchFamily="49" charset="0"/>
              </a:rPr>
              <a:t>			</a:t>
            </a:r>
            <a:r>
              <a:rPr lang="en-US" sz="1600" b="0" dirty="0" err="1">
                <a:solidFill>
                  <a:srgbClr val="001080"/>
                </a:solidFill>
                <a:effectLst/>
                <a:latin typeface="Menlo" panose="020B0609030804020204" pitchFamily="49" charset="0"/>
              </a:rPr>
              <a:t>right_index</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True</a:t>
            </a:r>
            <a:r>
              <a:rPr lang="en-US" sz="1600" b="0" dirty="0">
                <a:solidFill>
                  <a:srgbClr val="000000"/>
                </a:solidFill>
                <a:effectLst/>
                <a:latin typeface="Menlo" panose="020B0609030804020204" pitchFamily="49" charset="0"/>
              </a:rPr>
              <a:t>)</a:t>
            </a:r>
          </a:p>
          <a:p>
            <a:pPr marL="1258888" indent="-1249363">
              <a:tabLst>
                <a:tab pos="1362075" algn="l"/>
                <a:tab pos="2219325" algn="l"/>
                <a:tab pos="3076575" algn="l"/>
              </a:tabLst>
            </a:pPr>
            <a:r>
              <a:rPr lang="en-US" sz="1600" b="0" dirty="0">
                <a:solidFill>
                  <a:srgbClr val="000000"/>
                </a:solidFill>
                <a:effectLst/>
                <a:latin typeface="Menlo" panose="020B0609030804020204" pitchFamily="49" charset="0"/>
              </a:rPr>
              <a:t>		.</a:t>
            </a:r>
            <a:r>
              <a:rPr lang="en-US" sz="1600" b="0" dirty="0">
                <a:solidFill>
                  <a:srgbClr val="795E26"/>
                </a:solidFill>
                <a:effectLst/>
                <a:latin typeface="Menlo" panose="020B0609030804020204" pitchFamily="49" charset="0"/>
              </a:rPr>
              <a:t>merge</a:t>
            </a:r>
            <a:r>
              <a:rPr lang="en-US" sz="1600" b="0" dirty="0">
                <a:solidFill>
                  <a:srgbClr val="000000"/>
                </a:solidFill>
                <a:effectLst/>
                <a:latin typeface="Menlo" panose="020B0609030804020204" pitchFamily="49" charset="0"/>
              </a:rPr>
              <a:t>(</a:t>
            </a:r>
            <a:r>
              <a:rPr lang="en-US" sz="1600" b="0" dirty="0">
                <a:solidFill>
                  <a:srgbClr val="001080"/>
                </a:solidFill>
                <a:effectLst/>
                <a:latin typeface="Menlo" panose="020B0609030804020204" pitchFamily="49" charset="0"/>
              </a:rPr>
              <a:t>tasks</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"Time"</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how</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"left"</a:t>
            </a:r>
            <a:r>
              <a:rPr lang="en-US" sz="1600" b="0" dirty="0">
                <a:solidFill>
                  <a:srgbClr val="000000"/>
                </a:solidFill>
                <a:effectLst/>
                <a:latin typeface="Menlo" panose="020B0609030804020204" pitchFamily="49" charset="0"/>
              </a:rPr>
              <a:t>, </a:t>
            </a:r>
          </a:p>
          <a:p>
            <a:pPr marL="1258888" indent="-1249363">
              <a:tabLst>
                <a:tab pos="1362075" algn="l"/>
                <a:tab pos="2219325" algn="l"/>
                <a:tab pos="3076575" algn="l"/>
              </a:tabLst>
            </a:pPr>
            <a:r>
              <a:rPr lang="en-US" sz="1600" dirty="0">
                <a:solidFill>
                  <a:srgbClr val="000000"/>
                </a:solidFill>
                <a:latin typeface="Menlo" panose="020B0609030804020204" pitchFamily="49" charset="0"/>
              </a:rPr>
              <a:t>			</a:t>
            </a:r>
            <a:r>
              <a:rPr lang="en-US" sz="1600" b="0" dirty="0" err="1">
                <a:solidFill>
                  <a:srgbClr val="001080"/>
                </a:solidFill>
                <a:effectLst/>
                <a:latin typeface="Menlo" panose="020B0609030804020204" pitchFamily="49" charset="0"/>
              </a:rPr>
              <a:t>left_on</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"Task"</a:t>
            </a: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right_index</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True</a:t>
            </a:r>
            <a:r>
              <a:rPr lang="en-US" sz="1600" b="0" dirty="0">
                <a:solidFill>
                  <a:srgbClr val="000000"/>
                </a:solidFill>
                <a:effectLst/>
                <a:latin typeface="Menlo" panose="020B0609030804020204" pitchFamily="49" charset="0"/>
              </a:rPr>
              <a:t>)</a:t>
            </a:r>
          </a:p>
          <a:p>
            <a:pPr marL="1258888" indent="-1249363">
              <a:tabLst>
                <a:tab pos="1362075" algn="l"/>
                <a:tab pos="2219325" algn="l"/>
                <a:tab pos="3076575" algn="l"/>
              </a:tabLst>
            </a:pPr>
            <a:r>
              <a:rPr lang="en-US" sz="1600" dirty="0">
                <a:solidFill>
                  <a:srgbClr val="000000"/>
                </a:solidFill>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795E26"/>
                </a:solidFill>
                <a:effectLst/>
                <a:latin typeface="Menlo" panose="020B0609030804020204" pitchFamily="49" charset="0"/>
              </a:rPr>
              <a:t>assign</a:t>
            </a:r>
            <a:r>
              <a:rPr lang="en-US" sz="1600" b="0" dirty="0">
                <a:solidFill>
                  <a:srgbClr val="000000"/>
                </a:solidFill>
                <a:effectLst/>
                <a:latin typeface="Menlo" panose="020B0609030804020204" pitchFamily="49" charset="0"/>
              </a:rPr>
              <a:t>(</a:t>
            </a:r>
            <a:r>
              <a:rPr lang="en-US" sz="1600" b="0" dirty="0">
                <a:solidFill>
                  <a:srgbClr val="001080"/>
                </a:solidFill>
                <a:effectLst/>
                <a:latin typeface="Menlo" panose="020B0609030804020204" pitchFamily="49" charset="0"/>
              </a:rPr>
              <a:t>theta</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lambda</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 </a:t>
            </a:r>
          </a:p>
          <a:p>
            <a:pPr marL="1258888" indent="-1249363">
              <a:tabLst>
                <a:tab pos="1362075" algn="l"/>
                <a:tab pos="2219325" algn="l"/>
                <a:tab pos="3076575" algn="l"/>
              </a:tabLst>
            </a:pPr>
            <a:r>
              <a:rPr lang="en-US" sz="1600" dirty="0">
                <a:solidFill>
                  <a:srgbClr val="000000"/>
                </a:solidFill>
                <a:latin typeface="Menlo" panose="020B0609030804020204" pitchFamily="49" charset="0"/>
              </a:rPr>
              <a:t>				</a:t>
            </a: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CostPerHour</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 * </a:t>
            </a: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"Time"</a:t>
            </a:r>
            <a:r>
              <a:rPr lang="en-US" sz="1600" b="0" dirty="0">
                <a:solidFill>
                  <a:srgbClr val="000000"/>
                </a:solidFill>
                <a:effectLst/>
                <a:latin typeface="Menlo" panose="020B0609030804020204" pitchFamily="49" charset="0"/>
              </a:rPr>
              <a:t>])</a:t>
            </a:r>
          </a:p>
          <a:p>
            <a:pPr marL="1258888" indent="-1249363">
              <a:tabLst>
                <a:tab pos="1362075" algn="l"/>
                <a:tab pos="2219325" algn="l"/>
                <a:tab pos="3076575" algn="l"/>
              </a:tabLst>
            </a:pPr>
            <a:r>
              <a:rPr lang="en-US" sz="1600" dirty="0">
                <a:solidFill>
                  <a:srgbClr val="000000"/>
                </a:solidFill>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"theta"</a:t>
            </a:r>
            <a:r>
              <a:rPr lang="en-US" sz="1600" b="0" dirty="0">
                <a:solidFill>
                  <a:srgbClr val="000000"/>
                </a:solidFill>
                <a:effectLst/>
                <a:latin typeface="Menlo" panose="020B0609030804020204" pitchFamily="49" charset="0"/>
              </a:rPr>
              <a:t>]</a:t>
            </a:r>
          </a:p>
          <a:p>
            <a:pPr marL="1258888" indent="-1249363">
              <a:tabLst>
                <a:tab pos="1362075" algn="l"/>
                <a:tab pos="2219325" algn="l"/>
                <a:tab pos="3076575" algn="l"/>
              </a:tabLst>
            </a:pPr>
            <a:r>
              <a:rPr lang="en-US" sz="1600" b="0" dirty="0">
                <a:solidFill>
                  <a:srgbClr val="000000"/>
                </a:solidFill>
                <a:effectLst/>
                <a:latin typeface="Menlo" panose="020B0609030804020204" pitchFamily="49" charset="0"/>
              </a:rPr>
              <a:t>)</a:t>
            </a:r>
          </a:p>
        </p:txBody>
      </p:sp>
      <p:sp>
        <p:nvSpPr>
          <p:cNvPr id="27" name="Frame 26">
            <a:extLst>
              <a:ext uri="{FF2B5EF4-FFF2-40B4-BE49-F238E27FC236}">
                <a16:creationId xmlns:a16="http://schemas.microsoft.com/office/drawing/2014/main" id="{4CD537F5-DD50-E14E-9504-D7BB17979524}"/>
              </a:ext>
            </a:extLst>
          </p:cNvPr>
          <p:cNvSpPr/>
          <p:nvPr/>
        </p:nvSpPr>
        <p:spPr>
          <a:xfrm>
            <a:off x="2071686" y="2819400"/>
            <a:ext cx="4937126" cy="1066800"/>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8" name="Picture 27">
            <a:extLst>
              <a:ext uri="{FF2B5EF4-FFF2-40B4-BE49-F238E27FC236}">
                <a16:creationId xmlns:a16="http://schemas.microsoft.com/office/drawing/2014/main" id="{4BE4B9F1-29C1-684F-8ECC-AAEECFA47CD3}"/>
              </a:ext>
            </a:extLst>
          </p:cNvPr>
          <p:cNvPicPr>
            <a:picLocks noChangeAspect="1"/>
          </p:cNvPicPr>
          <p:nvPr/>
        </p:nvPicPr>
        <p:blipFill>
          <a:blip r:embed="rId4"/>
          <a:stretch>
            <a:fillRect/>
          </a:stretch>
        </p:blipFill>
        <p:spPr>
          <a:xfrm>
            <a:off x="8115031" y="2609851"/>
            <a:ext cx="2628900" cy="3746500"/>
          </a:xfrm>
          <a:prstGeom prst="rect">
            <a:avLst/>
          </a:prstGeom>
        </p:spPr>
      </p:pic>
      <p:pic>
        <p:nvPicPr>
          <p:cNvPr id="29" name="Picture 28">
            <a:extLst>
              <a:ext uri="{FF2B5EF4-FFF2-40B4-BE49-F238E27FC236}">
                <a16:creationId xmlns:a16="http://schemas.microsoft.com/office/drawing/2014/main" id="{18916274-BEC0-AE43-B0E9-9BDC57E466DD}"/>
              </a:ext>
            </a:extLst>
          </p:cNvPr>
          <p:cNvPicPr>
            <a:picLocks noChangeAspect="1"/>
          </p:cNvPicPr>
          <p:nvPr/>
        </p:nvPicPr>
        <p:blipFill>
          <a:blip r:embed="rId5"/>
          <a:stretch>
            <a:fillRect/>
          </a:stretch>
        </p:blipFill>
        <p:spPr>
          <a:xfrm>
            <a:off x="8110728" y="2606040"/>
            <a:ext cx="3276600" cy="3746500"/>
          </a:xfrm>
          <a:prstGeom prst="rect">
            <a:avLst/>
          </a:prstGeom>
        </p:spPr>
      </p:pic>
      <p:sp>
        <p:nvSpPr>
          <p:cNvPr id="30" name="Frame 29">
            <a:extLst>
              <a:ext uri="{FF2B5EF4-FFF2-40B4-BE49-F238E27FC236}">
                <a16:creationId xmlns:a16="http://schemas.microsoft.com/office/drawing/2014/main" id="{D030010B-7E6D-1047-B6CB-2578DF8C57EB}"/>
              </a:ext>
            </a:extLst>
          </p:cNvPr>
          <p:cNvSpPr/>
          <p:nvPr/>
        </p:nvSpPr>
        <p:spPr>
          <a:xfrm>
            <a:off x="2071686" y="2819400"/>
            <a:ext cx="5165726" cy="1600200"/>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1" name="Picture 30">
            <a:extLst>
              <a:ext uri="{FF2B5EF4-FFF2-40B4-BE49-F238E27FC236}">
                <a16:creationId xmlns:a16="http://schemas.microsoft.com/office/drawing/2014/main" id="{BCF152CE-A0B3-9C45-A67C-866962FD56E7}"/>
              </a:ext>
            </a:extLst>
          </p:cNvPr>
          <p:cNvPicPr>
            <a:picLocks noChangeAspect="1"/>
          </p:cNvPicPr>
          <p:nvPr/>
        </p:nvPicPr>
        <p:blipFill>
          <a:blip r:embed="rId6"/>
          <a:stretch>
            <a:fillRect/>
          </a:stretch>
        </p:blipFill>
        <p:spPr>
          <a:xfrm>
            <a:off x="8110728" y="2609851"/>
            <a:ext cx="3873500" cy="3784600"/>
          </a:xfrm>
          <a:prstGeom prst="rect">
            <a:avLst/>
          </a:prstGeom>
        </p:spPr>
      </p:pic>
      <p:sp>
        <p:nvSpPr>
          <p:cNvPr id="32" name="Frame 31">
            <a:extLst>
              <a:ext uri="{FF2B5EF4-FFF2-40B4-BE49-F238E27FC236}">
                <a16:creationId xmlns:a16="http://schemas.microsoft.com/office/drawing/2014/main" id="{779547B0-5D44-7B4E-933E-38914C09E3BB}"/>
              </a:ext>
            </a:extLst>
          </p:cNvPr>
          <p:cNvSpPr/>
          <p:nvPr/>
        </p:nvSpPr>
        <p:spPr>
          <a:xfrm>
            <a:off x="2071686" y="2819400"/>
            <a:ext cx="5846548" cy="2057400"/>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5731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P spid="27" grpId="1" animBg="1"/>
      <p:bldP spid="30" grpId="0" animBg="1"/>
      <p:bldP spid="30" grpId="1" animBg="1"/>
      <p:bldP spid="32" grpId="0" animBg="1"/>
      <p:bldP spid="32"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838200"/>
                <a:ext cx="9782801" cy="5460206"/>
              </a:xfrm>
            </p:spPr>
            <p:txBody>
              <a:bodyPr>
                <a:normAutofit/>
              </a:bodyPr>
              <a:lstStyle/>
              <a:p>
                <a:r>
                  <a:rPr lang="en-US" dirty="0"/>
                  <a:t>Decision Variables</a:t>
                </a:r>
              </a:p>
              <a:p>
                <a:pPr lvl="1"/>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𝑟𝑡</m:t>
                        </m:r>
                      </m:sub>
                    </m:sSub>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0,1</m:t>
                        </m:r>
                      </m:e>
                    </m:d>
                  </m:oMath>
                </a14:m>
                <a:r>
                  <a:rPr lang="en-US" dirty="0"/>
                  <a:t> be 1 if the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 is assigned to perform task </a:t>
                </a:r>
                <a:br>
                  <a:rPr lang="en-US" i="1" dirty="0">
                    <a:latin typeface="Cambria Math" panose="02040503050406030204" pitchFamily="18" charset="0"/>
                  </a:rPr>
                </a:b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𝒬</m:t>
                        </m:r>
                      </m:e>
                      <m:sub>
                        <m:r>
                          <a:rPr lang="en-US" i="1">
                            <a:latin typeface="Cambria Math" panose="02040503050406030204" pitchFamily="18" charset="0"/>
                          </a:rPr>
                          <m:t>𝑟</m:t>
                        </m:r>
                      </m:sub>
                    </m:sSub>
                  </m:oMath>
                </a14:m>
                <a:r>
                  <a:rPr lang="en-US" dirty="0"/>
                  <a:t>, 0 otherwise.</a:t>
                </a:r>
              </a:p>
              <a:p>
                <a:pPr lvl="1"/>
                <a:endParaRPr lang="en-US" dirty="0"/>
              </a:p>
              <a:p>
                <a:pPr lvl="1"/>
                <a:endParaRPr lang="en-US" dirty="0"/>
              </a:p>
              <a:p>
                <a:pPr lvl="1"/>
                <a:endParaRPr lang="en-US" dirty="0"/>
              </a:p>
              <a:p>
                <a:pPr lvl="1"/>
                <a:endParaRPr lang="en-US" dirty="0"/>
              </a:p>
              <a:p>
                <a:pPr lvl="1"/>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𝑔</m:t>
                        </m:r>
                      </m:sub>
                    </m:sSub>
                    <m:r>
                      <a:rPr lang="en-US">
                        <a:latin typeface="Cambria Math" panose="02040503050406030204" pitchFamily="18" charset="0"/>
                      </a:rPr>
                      <m:t>∈</m:t>
                    </m:r>
                    <m:r>
                      <a:rPr lang="en-US" i="1">
                        <a:latin typeface="Cambria Math" panose="02040503050406030204" pitchFamily="18" charset="0"/>
                      </a:rPr>
                      <m:t>ℤ</m:t>
                    </m:r>
                    <m:r>
                      <a:rPr lang="en-US">
                        <a:latin typeface="Cambria Math" panose="02040503050406030204" pitchFamily="18" charset="0"/>
                      </a:rPr>
                      <m:t>≥</m:t>
                    </m:r>
                    <m:r>
                      <a:rPr lang="en-US" i="1">
                        <a:latin typeface="Cambria Math" panose="02040503050406030204" pitchFamily="18" charset="0"/>
                      </a:rPr>
                      <m:t>0</m:t>
                    </m:r>
                  </m:oMath>
                </a14:m>
                <a:r>
                  <a:rPr lang="en-US" dirty="0"/>
                  <a:t> be the number of tasks assigned to resources in </a:t>
                </a:r>
                <a14:m>
                  <m:oMath xmlns:m="http://schemas.openxmlformats.org/officeDocument/2006/math">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𝒢</m:t>
                    </m:r>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838200"/>
                <a:ext cx="9782801" cy="5460206"/>
              </a:xfrm>
              <a:blipFill>
                <a:blip r:embed="rId2"/>
                <a:stretch>
                  <a:fillRect l="-1556" t="-325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45</a:t>
            </a:fld>
            <a:endParaRPr lang="en-US"/>
          </a:p>
        </p:txBody>
      </p:sp>
      <p:pic>
        <p:nvPicPr>
          <p:cNvPr id="7" name="Picture 6">
            <a:extLst>
              <a:ext uri="{FF2B5EF4-FFF2-40B4-BE49-F238E27FC236}">
                <a16:creationId xmlns:a16="http://schemas.microsoft.com/office/drawing/2014/main" id="{B1772E16-432D-FA44-B3E4-C05D280FB4BC}"/>
              </a:ext>
            </a:extLst>
          </p:cNvPr>
          <p:cNvPicPr>
            <a:picLocks noChangeAspect="1"/>
          </p:cNvPicPr>
          <p:nvPr/>
        </p:nvPicPr>
        <p:blipFill>
          <a:blip r:embed="rId3"/>
          <a:srcRect/>
          <a:stretch/>
        </p:blipFill>
        <p:spPr>
          <a:xfrm>
            <a:off x="10437812" y="12562"/>
            <a:ext cx="1368830" cy="1130438"/>
          </a:xfrm>
          <a:prstGeom prst="rect">
            <a:avLst/>
          </a:prstGeom>
        </p:spPr>
      </p:pic>
      <p:sp>
        <p:nvSpPr>
          <p:cNvPr id="12" name="TextBox 11">
            <a:extLst>
              <a:ext uri="{FF2B5EF4-FFF2-40B4-BE49-F238E27FC236}">
                <a16:creationId xmlns:a16="http://schemas.microsoft.com/office/drawing/2014/main" id="{950D097C-2795-1C4A-B439-3BDFE3B87A01}"/>
              </a:ext>
            </a:extLst>
          </p:cNvPr>
          <p:cNvSpPr txBox="1"/>
          <p:nvPr/>
        </p:nvSpPr>
        <p:spPr>
          <a:xfrm>
            <a:off x="1598613" y="2082698"/>
            <a:ext cx="5714999" cy="175432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908050" algn="l"/>
                <a:tab pos="2281238" algn="l"/>
              </a:tabLst>
            </a:pPr>
            <a:r>
              <a:rPr lang="en-US" b="0" dirty="0">
                <a:solidFill>
                  <a:srgbClr val="001080"/>
                </a:solidFill>
                <a:effectLst/>
                <a:latin typeface="Menlo" panose="020B0609030804020204" pitchFamily="49" charset="0"/>
              </a:rPr>
              <a:t>x</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pd</a:t>
            </a:r>
            <a:r>
              <a:rPr lang="en-US" b="0" dirty="0" err="1">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Series</a:t>
            </a:r>
            <a:r>
              <a:rPr lang="en-US" b="0" dirty="0">
                <a:solidFill>
                  <a:srgbClr val="000000"/>
                </a:solidFill>
                <a:effectLst/>
                <a:latin typeface="Menlo" panose="020B0609030804020204" pitchFamily="49" charset="0"/>
              </a:rPr>
              <a:t>(</a:t>
            </a:r>
          </a:p>
          <a:p>
            <a:pPr>
              <a:tabLst>
                <a:tab pos="908050" algn="l"/>
                <a:tab pos="2281238" algn="l"/>
              </a:tabLst>
            </a:pPr>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m</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addVars</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res_task</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index</a:t>
            </a:r>
            <a:r>
              <a:rPr lang="en-US" b="0" dirty="0">
                <a:solidFill>
                  <a:srgbClr val="000000"/>
                </a:solidFill>
                <a:effectLst/>
                <a:latin typeface="Menlo" panose="020B0609030804020204" pitchFamily="49" charset="0"/>
              </a:rPr>
              <a:t>,</a:t>
            </a:r>
            <a:r>
              <a:rPr lang="en-US" dirty="0">
                <a:solidFill>
                  <a:srgbClr val="000000"/>
                </a:solidFill>
                <a:latin typeface="Menlo" panose="020B0609030804020204" pitchFamily="49" charset="0"/>
              </a:rPr>
              <a:t>				</a:t>
            </a:r>
            <a:r>
              <a:rPr lang="en-US" b="0" dirty="0" err="1">
                <a:solidFill>
                  <a:srgbClr val="001080"/>
                </a:solidFill>
                <a:effectLst/>
                <a:latin typeface="Menlo" panose="020B0609030804020204" pitchFamily="49" charset="0"/>
              </a:rPr>
              <a:t>vtype</a:t>
            </a:r>
            <a:r>
              <a:rPr lang="en-US" b="0" dirty="0">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BINARY</a:t>
            </a:r>
            <a:r>
              <a:rPr lang="en-US" b="0" dirty="0">
                <a:solidFill>
                  <a:srgbClr val="000000"/>
                </a:solidFill>
                <a:effectLst/>
                <a:latin typeface="Menlo" panose="020B0609030804020204" pitchFamily="49" charset="0"/>
              </a:rPr>
              <a:t>,</a:t>
            </a:r>
          </a:p>
          <a:p>
            <a:pPr>
              <a:tabLst>
                <a:tab pos="908050" algn="l"/>
                <a:tab pos="2281238" algn="l"/>
              </a:tabLst>
            </a:pPr>
            <a:r>
              <a:rPr lang="en-US" dirty="0">
                <a:solidFill>
                  <a:srgbClr val="000000"/>
                </a:solidFill>
                <a:latin typeface="Menlo" panose="020B0609030804020204" pitchFamily="49" charset="0"/>
              </a:rPr>
              <a:t>		</a:t>
            </a:r>
            <a:r>
              <a:rPr lang="en-US" b="0" dirty="0">
                <a:solidFill>
                  <a:srgbClr val="001080"/>
                </a:solidFill>
                <a:effectLst/>
                <a:latin typeface="Menlo" panose="020B0609030804020204" pitchFamily="49" charset="0"/>
              </a:rPr>
              <a:t>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"x"</a:t>
            </a:r>
            <a:r>
              <a:rPr lang="en-US" b="0" dirty="0">
                <a:solidFill>
                  <a:srgbClr val="000000"/>
                </a:solidFill>
                <a:effectLst/>
                <a:latin typeface="Menlo" panose="020B0609030804020204" pitchFamily="49" charset="0"/>
              </a:rPr>
              <a:t>),</a:t>
            </a:r>
          </a:p>
          <a:p>
            <a:pPr>
              <a:tabLst>
                <a:tab pos="908050" algn="l"/>
                <a:tab pos="2281238" algn="l"/>
              </a:tabLst>
            </a:pPr>
            <a:r>
              <a:rPr lang="en-US" b="0" dirty="0">
                <a:solidFill>
                  <a:srgbClr val="001080"/>
                </a:solidFill>
                <a:effectLst/>
                <a:latin typeface="Menlo" panose="020B0609030804020204" pitchFamily="49" charset="0"/>
              </a:rPr>
              <a:t>	index</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res_task</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index</a:t>
            </a:r>
            <a:r>
              <a:rPr lang="en-US" b="0" dirty="0">
                <a:solidFill>
                  <a:srgbClr val="001080"/>
                </a:solidFill>
                <a:effectLst/>
                <a:latin typeface="Menlo" panose="020B0609030804020204" pitchFamily="49" charset="0"/>
              </a:rPr>
              <a:t>, 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"x”</a:t>
            </a:r>
          </a:p>
          <a:p>
            <a:pPr>
              <a:tabLst>
                <a:tab pos="908050" algn="l"/>
                <a:tab pos="2281238" algn="l"/>
              </a:tabLst>
            </a:pPr>
            <a:r>
              <a:rPr lang="en-US" b="0" dirty="0">
                <a:solidFill>
                  <a:srgbClr val="000000"/>
                </a:solidFill>
                <a:effectLst/>
                <a:latin typeface="Menlo" panose="020B0609030804020204" pitchFamily="49" charset="0"/>
              </a:rPr>
              <a:t>)</a:t>
            </a:r>
          </a:p>
        </p:txBody>
      </p:sp>
      <p:pic>
        <p:nvPicPr>
          <p:cNvPr id="13" name="Picture 12">
            <a:extLst>
              <a:ext uri="{FF2B5EF4-FFF2-40B4-BE49-F238E27FC236}">
                <a16:creationId xmlns:a16="http://schemas.microsoft.com/office/drawing/2014/main" id="{3320965C-182E-8340-98AF-0D31C6F50FAA}"/>
              </a:ext>
            </a:extLst>
          </p:cNvPr>
          <p:cNvPicPr>
            <a:picLocks noChangeAspect="1"/>
          </p:cNvPicPr>
          <p:nvPr/>
        </p:nvPicPr>
        <p:blipFill>
          <a:blip r:embed="rId4"/>
          <a:srcRect/>
          <a:stretch/>
        </p:blipFill>
        <p:spPr>
          <a:xfrm>
            <a:off x="8142788" y="1780622"/>
            <a:ext cx="3233449" cy="2133546"/>
          </a:xfrm>
          <a:prstGeom prst="rect">
            <a:avLst/>
          </a:prstGeom>
        </p:spPr>
      </p:pic>
      <p:sp>
        <p:nvSpPr>
          <p:cNvPr id="15" name="TextBox 14">
            <a:extLst>
              <a:ext uri="{FF2B5EF4-FFF2-40B4-BE49-F238E27FC236}">
                <a16:creationId xmlns:a16="http://schemas.microsoft.com/office/drawing/2014/main" id="{30A49F8A-9671-B345-B89B-C0EDAD9BC83D}"/>
              </a:ext>
            </a:extLst>
          </p:cNvPr>
          <p:cNvSpPr txBox="1"/>
          <p:nvPr/>
        </p:nvSpPr>
        <p:spPr>
          <a:xfrm>
            <a:off x="1598612" y="4343400"/>
            <a:ext cx="6257423" cy="175432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908050" algn="l"/>
                <a:tab pos="2281238" algn="l"/>
              </a:tabLst>
            </a:pPr>
            <a:r>
              <a:rPr lang="en-US" b="0" dirty="0">
                <a:solidFill>
                  <a:srgbClr val="001080"/>
                </a:solidFill>
                <a:effectLst/>
                <a:latin typeface="Menlo" panose="020B0609030804020204" pitchFamily="49" charset="0"/>
              </a:rPr>
              <a:t>y</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pd</a:t>
            </a:r>
            <a:r>
              <a:rPr lang="en-US" b="0" dirty="0" err="1">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Series</a:t>
            </a:r>
            <a:r>
              <a:rPr lang="en-US" b="0" dirty="0">
                <a:solidFill>
                  <a:srgbClr val="000000"/>
                </a:solidFill>
                <a:effectLst/>
                <a:latin typeface="Menlo" panose="020B0609030804020204" pitchFamily="49" charset="0"/>
              </a:rPr>
              <a:t>(</a:t>
            </a:r>
          </a:p>
          <a:p>
            <a:pPr>
              <a:tabLst>
                <a:tab pos="908050" algn="l"/>
                <a:tab pos="2281238" algn="l"/>
              </a:tabLst>
            </a:pPr>
            <a:r>
              <a:rPr lang="en-US" dirty="0">
                <a:solidFill>
                  <a:srgbClr val="000000"/>
                </a:solidFill>
                <a:latin typeface="Menlo" panose="020B0609030804020204" pitchFamily="49" charset="0"/>
              </a:rPr>
              <a:t>	</a:t>
            </a:r>
            <a:r>
              <a:rPr lang="en-US" b="0" dirty="0" err="1">
                <a:solidFill>
                  <a:srgbClr val="001080"/>
                </a:solidFill>
                <a:effectLst/>
                <a:latin typeface="Menlo" panose="020B0609030804020204" pitchFamily="49" charset="0"/>
              </a:rPr>
              <a:t>m</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addVars</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resource_groups</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index</a:t>
            </a:r>
            <a:r>
              <a:rPr lang="en-US" b="0" dirty="0">
                <a:solidFill>
                  <a:srgbClr val="000000"/>
                </a:solidFill>
                <a:effectLst/>
                <a:latin typeface="Menlo" panose="020B0609030804020204" pitchFamily="49" charset="0"/>
              </a:rPr>
              <a:t>, </a:t>
            </a:r>
          </a:p>
          <a:p>
            <a:pPr>
              <a:tabLst>
                <a:tab pos="908050" algn="l"/>
                <a:tab pos="2281238" algn="l"/>
              </a:tabLst>
            </a:pPr>
            <a:r>
              <a:rPr lang="en-US" dirty="0">
                <a:solidFill>
                  <a:srgbClr val="000000"/>
                </a:solidFill>
                <a:latin typeface="Menlo" panose="020B0609030804020204" pitchFamily="49" charset="0"/>
              </a:rPr>
              <a:t>		</a:t>
            </a:r>
            <a:r>
              <a:rPr lang="en-US" b="0" dirty="0" err="1">
                <a:solidFill>
                  <a:srgbClr val="001080"/>
                </a:solidFill>
                <a:effectLst/>
                <a:latin typeface="Menlo" panose="020B0609030804020204" pitchFamily="49" charset="0"/>
              </a:rPr>
              <a:t>vtype</a:t>
            </a:r>
            <a:r>
              <a:rPr lang="en-US" b="0" dirty="0">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INTEGER</a:t>
            </a:r>
            <a:r>
              <a:rPr lang="en-US" b="0" dirty="0">
                <a:solidFill>
                  <a:srgbClr val="000000"/>
                </a:solidFill>
                <a:effectLst/>
                <a:latin typeface="Menlo" panose="020B0609030804020204" pitchFamily="49" charset="0"/>
              </a:rPr>
              <a:t>,</a:t>
            </a:r>
          </a:p>
          <a:p>
            <a:pPr>
              <a:tabLst>
                <a:tab pos="908050" algn="l"/>
                <a:tab pos="2281238" algn="l"/>
              </a:tabLst>
            </a:pPr>
            <a:r>
              <a:rPr lang="en-US" dirty="0">
                <a:solidFill>
                  <a:srgbClr val="000000"/>
                </a:solidFill>
                <a:latin typeface="Menlo" panose="020B0609030804020204" pitchFamily="49" charset="0"/>
              </a:rPr>
              <a:t>		</a:t>
            </a:r>
            <a:r>
              <a:rPr lang="en-US" b="0" dirty="0">
                <a:solidFill>
                  <a:srgbClr val="001080"/>
                </a:solidFill>
                <a:effectLst/>
                <a:latin typeface="Menlo" panose="020B0609030804020204" pitchFamily="49" charset="0"/>
              </a:rPr>
              <a:t>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"y"</a:t>
            </a:r>
            <a:r>
              <a:rPr lang="en-US" b="0" dirty="0">
                <a:solidFill>
                  <a:srgbClr val="000000"/>
                </a:solidFill>
                <a:effectLst/>
                <a:latin typeface="Menlo" panose="020B0609030804020204" pitchFamily="49" charset="0"/>
              </a:rPr>
              <a:t>),</a:t>
            </a:r>
          </a:p>
          <a:p>
            <a:pPr>
              <a:tabLst>
                <a:tab pos="908050" algn="l"/>
                <a:tab pos="2281238" algn="l"/>
              </a:tabLst>
            </a:pPr>
            <a:r>
              <a:rPr lang="en-US" b="0" dirty="0">
                <a:solidFill>
                  <a:srgbClr val="001080"/>
                </a:solidFill>
                <a:effectLst/>
                <a:latin typeface="Menlo" panose="020B0609030804020204" pitchFamily="49" charset="0"/>
              </a:rPr>
              <a:t>	index</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resource_groups</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index</a:t>
            </a:r>
            <a:r>
              <a:rPr lang="en-US" b="0" dirty="0">
                <a:solidFill>
                  <a:srgbClr val="000000"/>
                </a:solidFill>
                <a:effectLst/>
                <a:latin typeface="Menlo" panose="020B0609030804020204" pitchFamily="49" charset="0"/>
              </a:rPr>
              <a:t>, </a:t>
            </a:r>
            <a:r>
              <a:rPr lang="en-US" b="0" dirty="0">
                <a:solidFill>
                  <a:srgbClr val="001080"/>
                </a:solidFill>
                <a:effectLst/>
                <a:latin typeface="Menlo" panose="020B0609030804020204" pitchFamily="49" charset="0"/>
              </a:rPr>
              <a:t>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"y"</a:t>
            </a:r>
            <a:endParaRPr lang="en-US" b="0" dirty="0">
              <a:solidFill>
                <a:srgbClr val="000000"/>
              </a:solidFill>
              <a:effectLst/>
              <a:latin typeface="Menlo" panose="020B0609030804020204" pitchFamily="49" charset="0"/>
            </a:endParaRPr>
          </a:p>
          <a:p>
            <a:pPr>
              <a:tabLst>
                <a:tab pos="908050" algn="l"/>
                <a:tab pos="2281238" algn="l"/>
              </a:tabLst>
            </a:pPr>
            <a:r>
              <a:rPr lang="en-US" b="0" dirty="0">
                <a:solidFill>
                  <a:srgbClr val="000000"/>
                </a:solidFill>
                <a:effectLst/>
                <a:latin typeface="Menlo" panose="020B0609030804020204" pitchFamily="49" charset="0"/>
              </a:rPr>
              <a:t>)</a:t>
            </a:r>
          </a:p>
        </p:txBody>
      </p:sp>
      <p:pic>
        <p:nvPicPr>
          <p:cNvPr id="16" name="Picture 15">
            <a:extLst>
              <a:ext uri="{FF2B5EF4-FFF2-40B4-BE49-F238E27FC236}">
                <a16:creationId xmlns:a16="http://schemas.microsoft.com/office/drawing/2014/main" id="{7668B2FD-F98B-4D4E-B1A0-DCA423A0D4C0}"/>
              </a:ext>
            </a:extLst>
          </p:cNvPr>
          <p:cNvPicPr>
            <a:picLocks noChangeAspect="1"/>
          </p:cNvPicPr>
          <p:nvPr/>
        </p:nvPicPr>
        <p:blipFill>
          <a:blip r:embed="rId5"/>
          <a:stretch>
            <a:fillRect/>
          </a:stretch>
        </p:blipFill>
        <p:spPr>
          <a:xfrm>
            <a:off x="8160968" y="4350637"/>
            <a:ext cx="3302000" cy="1511300"/>
          </a:xfrm>
          <a:prstGeom prst="rect">
            <a:avLst/>
          </a:prstGeom>
        </p:spPr>
      </p:pic>
    </p:spTree>
    <p:extLst>
      <p:ext uri="{BB962C8B-B14F-4D97-AF65-F5344CB8AC3E}">
        <p14:creationId xmlns:p14="http://schemas.microsoft.com/office/powerpoint/2010/main" val="128258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10292176" cy="5334000"/>
              </a:xfrm>
            </p:spPr>
            <p:txBody>
              <a:bodyPr>
                <a:normAutofit/>
              </a:bodyPr>
              <a:lstStyle/>
              <a:p>
                <a:r>
                  <a:rPr lang="en-US" sz="3100" dirty="0"/>
                  <a:t>Constraints</a:t>
                </a:r>
              </a:p>
              <a:p>
                <a:pPr lvl="1"/>
                <a:r>
                  <a:rPr lang="en-US" sz="2600" dirty="0"/>
                  <a:t>Assign Each Task to only One Resource</a:t>
                </a:r>
              </a:p>
              <a:p>
                <a:pPr lvl="2"/>
                <a:r>
                  <a:rPr lang="en-US" dirty="0"/>
                  <a:t>Each task can only be assigned to be performed one task in the model.</a:t>
                </a:r>
              </a:p>
              <a:p>
                <a:pPr lvl="2"/>
                <a:endParaRPr lang="en-US" dirty="0"/>
              </a:p>
              <a:p>
                <a:pPr marL="0" indent="0">
                  <a:buNone/>
                </a:pPr>
                <a14:m>
                  <m:oMathPara xmlns:m="http://schemas.openxmlformats.org/officeDocument/2006/math">
                    <m:oMathParaPr>
                      <m:jc m:val="centerGroup"/>
                    </m:oMathParaPr>
                    <m:oMath xmlns:m="http://schemas.openxmlformats.org/officeDocument/2006/math">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sub>
                        <m:sup>
                          <m:r>
                            <a:rPr lang="en-US" i="1">
                              <a:latin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𝑟𝑡</m:t>
                              </m:r>
                            </m:sub>
                          </m:sSub>
                        </m:e>
                      </m:nary>
                      <m:r>
                        <a:rPr lang="en-US" i="1">
                          <a:latin typeface="Cambria Math" panose="02040503050406030204" pitchFamily="18" charset="0"/>
                        </a:rPr>
                        <m:t>=1  ∀</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10292176" cy="5334000"/>
              </a:xfrm>
              <a:blipFill>
                <a:blip r:embed="rId2"/>
                <a:stretch>
                  <a:fillRect l="-1724" t="-403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46</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10" name="TextBox 9">
            <a:extLst>
              <a:ext uri="{FF2B5EF4-FFF2-40B4-BE49-F238E27FC236}">
                <a16:creationId xmlns:a16="http://schemas.microsoft.com/office/drawing/2014/main" id="{8F0F67EA-7C5C-6A4A-A7A7-D1D8B43B3221}"/>
              </a:ext>
            </a:extLst>
          </p:cNvPr>
          <p:cNvSpPr txBox="1"/>
          <p:nvPr/>
        </p:nvSpPr>
        <p:spPr>
          <a:xfrm>
            <a:off x="1370012" y="3886200"/>
            <a:ext cx="6094268" cy="369332"/>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r>
              <a:rPr lang="en-US" b="0" dirty="0">
                <a:solidFill>
                  <a:srgbClr val="001080"/>
                </a:solidFill>
                <a:effectLst/>
                <a:latin typeface="Menlo" panose="020B0609030804020204" pitchFamily="49" charset="0"/>
              </a:rPr>
              <a:t>df</a:t>
            </a:r>
            <a:r>
              <a:rPr lang="en-US" b="0" dirty="0">
                <a:solidFill>
                  <a:srgbClr val="000000"/>
                </a:solidFill>
                <a:effectLst/>
                <a:latin typeface="Menlo" panose="020B0609030804020204" pitchFamily="49" charset="0"/>
              </a:rPr>
              <a:t> = </a:t>
            </a:r>
            <a:r>
              <a:rPr lang="en-US" b="0" dirty="0" err="1">
                <a:solidFill>
                  <a:srgbClr val="001080"/>
                </a:solidFill>
                <a:effectLst/>
                <a:latin typeface="Menlo" panose="020B0609030804020204" pitchFamily="49" charset="0"/>
              </a:rPr>
              <a:t>x</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groupby</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'Task'</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agg</a:t>
            </a:r>
            <a:r>
              <a:rPr lang="en-US" b="0" dirty="0">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quicksum</a:t>
            </a:r>
            <a:r>
              <a:rPr lang="en-US" b="0" dirty="0">
                <a:solidFill>
                  <a:srgbClr val="000000"/>
                </a:solidFill>
                <a:effectLst/>
                <a:latin typeface="Menlo" panose="020B0609030804020204" pitchFamily="49" charset="0"/>
              </a:rPr>
              <a:t>)</a:t>
            </a:r>
          </a:p>
        </p:txBody>
      </p:sp>
      <p:pic>
        <p:nvPicPr>
          <p:cNvPr id="11" name="Picture 10">
            <a:extLst>
              <a:ext uri="{FF2B5EF4-FFF2-40B4-BE49-F238E27FC236}">
                <a16:creationId xmlns:a16="http://schemas.microsoft.com/office/drawing/2014/main" id="{4761CA8B-C213-8044-B8E9-24516D78DF0A}"/>
              </a:ext>
            </a:extLst>
          </p:cNvPr>
          <p:cNvPicPr>
            <a:picLocks noChangeAspect="1"/>
          </p:cNvPicPr>
          <p:nvPr/>
        </p:nvPicPr>
        <p:blipFill>
          <a:blip r:embed="rId4"/>
          <a:stretch>
            <a:fillRect/>
          </a:stretch>
        </p:blipFill>
        <p:spPr>
          <a:xfrm>
            <a:off x="7579014" y="3886200"/>
            <a:ext cx="4140200" cy="2044700"/>
          </a:xfrm>
          <a:prstGeom prst="rect">
            <a:avLst/>
          </a:prstGeom>
        </p:spPr>
      </p:pic>
      <p:sp>
        <p:nvSpPr>
          <p:cNvPr id="13" name="TextBox 12">
            <a:extLst>
              <a:ext uri="{FF2B5EF4-FFF2-40B4-BE49-F238E27FC236}">
                <a16:creationId xmlns:a16="http://schemas.microsoft.com/office/drawing/2014/main" id="{61EF1E6C-F24E-D440-9827-B17AB8013EF7}"/>
              </a:ext>
            </a:extLst>
          </p:cNvPr>
          <p:cNvSpPr txBox="1"/>
          <p:nvPr/>
        </p:nvSpPr>
        <p:spPr>
          <a:xfrm>
            <a:off x="1370012" y="4497353"/>
            <a:ext cx="6094268" cy="1477328"/>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454025" algn="l"/>
              </a:tabLst>
            </a:pPr>
            <a:r>
              <a:rPr lang="en-US" b="0" dirty="0">
                <a:solidFill>
                  <a:srgbClr val="AF00DB"/>
                </a:solidFill>
                <a:effectLst/>
                <a:latin typeface="Menlo" panose="020B0609030804020204" pitchFamily="49" charset="0"/>
              </a:rPr>
              <a:t>for</a:t>
            </a:r>
            <a:r>
              <a:rPr lang="en-US" b="0" dirty="0">
                <a:solidFill>
                  <a:srgbClr val="000000"/>
                </a:solidFill>
                <a:effectLst/>
                <a:latin typeface="Menlo" panose="020B0609030804020204" pitchFamily="49" charset="0"/>
              </a:rPr>
              <a:t> </a:t>
            </a:r>
            <a:r>
              <a:rPr lang="en-US" b="0" dirty="0" err="1">
                <a:solidFill>
                  <a:srgbClr val="001080"/>
                </a:solidFill>
                <a:effectLst/>
                <a:latin typeface="Menlo" panose="020B0609030804020204" pitchFamily="49" charset="0"/>
              </a:rPr>
              <a:t>ind</a:t>
            </a:r>
            <a:r>
              <a:rPr lang="en-US" b="0" dirty="0">
                <a:solidFill>
                  <a:srgbClr val="000000"/>
                </a:solidFill>
                <a:effectLst/>
                <a:latin typeface="Menlo" panose="020B0609030804020204" pitchFamily="49" charset="0"/>
              </a:rPr>
              <a:t>, </a:t>
            </a:r>
            <a:r>
              <a:rPr lang="en-US" b="0" dirty="0" err="1">
                <a:solidFill>
                  <a:srgbClr val="001080"/>
                </a:solidFill>
                <a:effectLst/>
                <a:latin typeface="Menlo" panose="020B0609030804020204" pitchFamily="49" charset="0"/>
              </a:rPr>
              <a:t>sum_r</a:t>
            </a:r>
            <a:r>
              <a:rPr lang="en-US" b="0" dirty="0">
                <a:solidFill>
                  <a:srgbClr val="000000"/>
                </a:solidFill>
                <a:effectLst/>
                <a:latin typeface="Menlo" panose="020B0609030804020204" pitchFamily="49" charset="0"/>
              </a:rPr>
              <a:t> </a:t>
            </a:r>
            <a:r>
              <a:rPr lang="en-US" b="0" dirty="0">
                <a:solidFill>
                  <a:srgbClr val="AF00DB"/>
                </a:solidFill>
                <a:effectLst/>
                <a:latin typeface="Menlo" panose="020B0609030804020204" pitchFamily="49" charset="0"/>
              </a:rPr>
              <a:t>in</a:t>
            </a:r>
            <a:r>
              <a:rPr lang="en-US" b="0" dirty="0">
                <a:solidFill>
                  <a:srgbClr val="000000"/>
                </a:solidFill>
                <a:effectLst/>
                <a:latin typeface="Menlo" panose="020B0609030804020204" pitchFamily="49" charset="0"/>
              </a:rPr>
              <a:t> </a:t>
            </a:r>
            <a:r>
              <a:rPr lang="en-US" b="0" dirty="0" err="1">
                <a:solidFill>
                  <a:srgbClr val="001080"/>
                </a:solidFill>
                <a:effectLst/>
                <a:latin typeface="Menlo" panose="020B0609030804020204" pitchFamily="49" charset="0"/>
              </a:rPr>
              <a:t>df</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items</a:t>
            </a:r>
            <a:r>
              <a:rPr lang="en-US" b="0" dirty="0">
                <a:solidFill>
                  <a:srgbClr val="000000"/>
                </a:solidFill>
                <a:effectLst/>
                <a:latin typeface="Menlo" panose="020B0609030804020204" pitchFamily="49" charset="0"/>
              </a:rPr>
              <a:t>():</a:t>
            </a:r>
          </a:p>
          <a:p>
            <a:pPr>
              <a:tabLst>
                <a:tab pos="454025" algn="l"/>
                <a:tab pos="2054225" algn="l"/>
              </a:tabLst>
            </a:pPr>
            <a:r>
              <a:rPr lang="en-US" dirty="0">
                <a:solidFill>
                  <a:srgbClr val="000000"/>
                </a:solidFill>
                <a:latin typeface="Menlo" panose="020B0609030804020204" pitchFamily="49" charset="0"/>
              </a:rPr>
              <a:t>	</a:t>
            </a:r>
            <a:r>
              <a:rPr lang="en-US" b="0" dirty="0" err="1">
                <a:solidFill>
                  <a:srgbClr val="001080"/>
                </a:solidFill>
                <a:effectLst/>
                <a:latin typeface="Menlo" panose="020B0609030804020204" pitchFamily="49" charset="0"/>
              </a:rPr>
              <a:t>m</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addConstr</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sum_r</a:t>
            </a:r>
            <a:r>
              <a:rPr lang="en-US" b="0" dirty="0">
                <a:solidFill>
                  <a:srgbClr val="000000"/>
                </a:solidFill>
                <a:effectLst/>
                <a:latin typeface="Menlo" panose="020B0609030804020204" pitchFamily="49" charset="0"/>
              </a:rPr>
              <a:t> == </a:t>
            </a:r>
            <a:r>
              <a:rPr lang="en-US" b="0" dirty="0">
                <a:solidFill>
                  <a:srgbClr val="098658"/>
                </a:solidFill>
                <a:effectLst/>
                <a:latin typeface="Menlo" panose="020B0609030804020204" pitchFamily="49" charset="0"/>
              </a:rPr>
              <a:t>1</a:t>
            </a:r>
            <a:r>
              <a:rPr lang="en-US" b="0" dirty="0">
                <a:solidFill>
                  <a:srgbClr val="000000"/>
                </a:solidFill>
                <a:effectLst/>
                <a:latin typeface="Menlo" panose="020B0609030804020204" pitchFamily="49" charset="0"/>
              </a:rPr>
              <a:t>, </a:t>
            </a:r>
          </a:p>
          <a:p>
            <a:pPr>
              <a:tabLst>
                <a:tab pos="454025" algn="l"/>
                <a:tab pos="2054225" algn="l"/>
              </a:tabLst>
            </a:pPr>
            <a:r>
              <a:rPr lang="en-US" dirty="0">
                <a:solidFill>
                  <a:srgbClr val="000000"/>
                </a:solidFill>
                <a:latin typeface="Menlo" panose="020B0609030804020204" pitchFamily="49" charset="0"/>
              </a:rPr>
              <a:t>		</a:t>
            </a:r>
            <a:r>
              <a:rPr lang="en-US" b="0" dirty="0">
                <a:solidFill>
                  <a:srgbClr val="001080"/>
                </a:solidFill>
                <a:effectLst/>
                <a:latin typeface="Menlo" panose="020B0609030804020204" pitchFamily="49" charset="0"/>
              </a:rPr>
              <a:t>name</a:t>
            </a:r>
            <a:r>
              <a:rPr lang="en-US" b="0" dirty="0">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namer</a:t>
            </a:r>
            <a:r>
              <a:rPr lang="en-US" b="0" dirty="0">
                <a:solidFill>
                  <a:srgbClr val="000000"/>
                </a:solidFill>
                <a:effectLst/>
                <a:latin typeface="Menlo" panose="020B0609030804020204" pitchFamily="49" charset="0"/>
              </a:rPr>
              <a:t>( </a:t>
            </a:r>
          </a:p>
          <a:p>
            <a:pPr>
              <a:tabLst>
                <a:tab pos="454025" algn="l"/>
                <a:tab pos="2054225" algn="l"/>
                <a:tab pos="2281238" algn="l"/>
              </a:tabLst>
            </a:pPr>
            <a:r>
              <a:rPr lang="en-US" dirty="0">
                <a:solidFill>
                  <a:srgbClr val="000000"/>
                </a:solidFill>
                <a:latin typeface="Menlo" panose="020B0609030804020204" pitchFamily="49" charset="0"/>
              </a:rPr>
              <a:t>			</a:t>
            </a:r>
            <a:r>
              <a:rPr lang="en-US" b="0" dirty="0">
                <a:solidFill>
                  <a:srgbClr val="A31515"/>
                </a:solidFill>
                <a:effectLst/>
                <a:latin typeface="Menlo" panose="020B0609030804020204" pitchFamily="49" charset="0"/>
              </a:rPr>
              <a:t>"</a:t>
            </a:r>
            <a:r>
              <a:rPr lang="en-US" b="0" dirty="0" err="1">
                <a:solidFill>
                  <a:srgbClr val="A31515"/>
                </a:solidFill>
                <a:effectLst/>
                <a:latin typeface="Menlo" panose="020B0609030804020204" pitchFamily="49" charset="0"/>
              </a:rPr>
              <a:t>AllTasksMustBeScheduled</a:t>
            </a:r>
            <a:r>
              <a:rPr lang="en-US" b="0" dirty="0">
                <a:solidFill>
                  <a:srgbClr val="A31515"/>
                </a:solidFill>
                <a:effectLst/>
                <a:latin typeface="Menlo" panose="020B0609030804020204" pitchFamily="49" charset="0"/>
              </a:rPr>
              <a:t>"</a:t>
            </a:r>
            <a:r>
              <a:rPr lang="en-US" b="0" dirty="0">
                <a:solidFill>
                  <a:srgbClr val="000000"/>
                </a:solidFill>
                <a:effectLst/>
                <a:latin typeface="Menlo" panose="020B0609030804020204" pitchFamily="49" charset="0"/>
              </a:rPr>
              <a:t>,</a:t>
            </a:r>
          </a:p>
          <a:p>
            <a:pPr>
              <a:tabLst>
                <a:tab pos="454025" algn="l"/>
                <a:tab pos="2054225" algn="l"/>
                <a:tab pos="2281238" algn="l"/>
              </a:tabLst>
            </a:pPr>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ind</a:t>
            </a:r>
            <a:r>
              <a:rPr lang="en-US"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45296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10292176" cy="5334000"/>
              </a:xfrm>
            </p:spPr>
            <p:txBody>
              <a:bodyPr>
                <a:normAutofit/>
              </a:bodyPr>
              <a:lstStyle/>
              <a:p>
                <a:pPr lvl="1"/>
                <a:r>
                  <a:rPr lang="en-US" sz="2600" dirty="0"/>
                  <a:t>Ensure Each Resource Stays within their Allowed Hours</a:t>
                </a:r>
              </a:p>
              <a:p>
                <a:pPr lvl="2"/>
                <a:r>
                  <a:rPr lang="en-US" dirty="0"/>
                  <a:t>Each resource can only be assigned tasks whose total time must be no more than their maximum hours for a day.</a:t>
                </a:r>
              </a:p>
              <a:p>
                <a:pPr marL="0" indent="0">
                  <a:buNone/>
                </a:pPr>
                <a14:m>
                  <m:oMathPara xmlns:m="http://schemas.openxmlformats.org/officeDocument/2006/math">
                    <m:oMathParaPr>
                      <m:jc m:val="centerGroup"/>
                    </m:oMathParaPr>
                    <m:oMath xmlns:m="http://schemas.openxmlformats.org/officeDocument/2006/math">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𝑟</m:t>
                              </m:r>
                            </m:sub>
                          </m:sSub>
                        </m:sub>
                        <m:sup>
                          <m:r>
                            <a:rPr lang="en-US" i="1">
                              <a:latin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𝑡</m:t>
                              </m:r>
                            </m:sub>
                          </m:sSub>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𝑟𝑡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𝑟</m:t>
                          </m:r>
                        </m:sub>
                      </m:sSub>
                      <m:r>
                        <a:rPr lang="en-US" i="1">
                          <a:latin typeface="Cambria Math" panose="02040503050406030204" pitchFamily="18" charset="0"/>
                        </a:rPr>
                        <m:t>  ∀</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m:oMathPara>
                </a14:m>
                <a:endParaRPr lang="en-US" sz="2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10292176" cy="5334000"/>
              </a:xfrm>
              <a:blipFill>
                <a:blip r:embed="rId3"/>
                <a:stretch>
                  <a:fillRect t="-950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47</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4"/>
          <a:srcRect/>
          <a:stretch/>
        </p:blipFill>
        <p:spPr>
          <a:xfrm>
            <a:off x="10437812" y="12562"/>
            <a:ext cx="1368830" cy="1130438"/>
          </a:xfrm>
          <a:prstGeom prst="rect">
            <a:avLst/>
          </a:prstGeom>
        </p:spPr>
      </p:pic>
      <p:sp>
        <p:nvSpPr>
          <p:cNvPr id="10" name="TextBox 9">
            <a:extLst>
              <a:ext uri="{FF2B5EF4-FFF2-40B4-BE49-F238E27FC236}">
                <a16:creationId xmlns:a16="http://schemas.microsoft.com/office/drawing/2014/main" id="{1032629B-C26B-6F49-8C95-54B178131711}"/>
              </a:ext>
            </a:extLst>
          </p:cNvPr>
          <p:cNvSpPr txBox="1"/>
          <p:nvPr/>
        </p:nvSpPr>
        <p:spPr>
          <a:xfrm>
            <a:off x="583038" y="3311108"/>
            <a:ext cx="5771777" cy="3293209"/>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855663" algn="l"/>
                <a:tab pos="1020763" algn="l"/>
                <a:tab pos="1423988" algn="l"/>
                <a:tab pos="2219325" algn="l"/>
                <a:tab pos="3189288" algn="l"/>
              </a:tabLst>
            </a:pP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 = </a:t>
            </a:r>
            <a:r>
              <a:rPr lang="en-US" sz="1600" b="0" dirty="0" err="1">
                <a:solidFill>
                  <a:srgbClr val="267F99"/>
                </a:solidFill>
                <a:effectLst/>
                <a:latin typeface="Menlo" panose="020B0609030804020204" pitchFamily="49" charset="0"/>
              </a:rPr>
              <a:t>pd</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concat</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dirty="0">
                <a:solidFill>
                  <a:srgbClr val="000000"/>
                </a:solidFill>
                <a:latin typeface="Menlo" panose="020B0609030804020204" pitchFamily="49" charset="0"/>
              </a:rPr>
              <a:t>	</a:t>
            </a:r>
            <a:r>
              <a:rPr lang="en-US" sz="1600" b="0" dirty="0">
                <a:solidFill>
                  <a:srgbClr val="000000"/>
                </a:solidFill>
                <a:effectLst/>
                <a:latin typeface="Menlo" panose="020B0609030804020204" pitchFamily="49" charset="0"/>
              </a:rPr>
              <a:t>[</a:t>
            </a:r>
            <a:endParaRPr lang="en-US" sz="1600" dirty="0">
              <a:solidFill>
                <a:srgbClr val="000000"/>
              </a:solidFill>
              <a:latin typeface="Menlo" panose="020B0609030804020204" pitchFamily="49" charset="0"/>
            </a:endParaRPr>
          </a:p>
          <a:p>
            <a:pPr>
              <a:tabLst>
                <a:tab pos="855663" algn="l"/>
                <a:tab pos="1020763" algn="l"/>
                <a:tab pos="1423988" algn="l"/>
                <a:tab pos="2219325" algn="l"/>
                <a:tab pos="3189288" algn="l"/>
              </a:tabLst>
            </a:pPr>
            <a:r>
              <a:rPr lang="en-US" sz="1600" b="0" dirty="0">
                <a:solidFill>
                  <a:srgbClr val="000000"/>
                </a:solidFill>
                <a:effectLst/>
                <a:latin typeface="Menlo" panose="020B0609030804020204" pitchFamily="49" charset="0"/>
              </a:rPr>
              <a:t>		 </a:t>
            </a:r>
            <a:r>
              <a:rPr lang="en-US" sz="1600" b="0" dirty="0" err="1">
                <a:solidFill>
                  <a:srgbClr val="267F99"/>
                </a:solidFill>
                <a:effectLst/>
                <a:latin typeface="Menlo" panose="020B0609030804020204" pitchFamily="49" charset="0"/>
              </a:rPr>
              <a:t>pd</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merge</a:t>
            </a:r>
            <a:r>
              <a:rPr lang="en-US" sz="1600" b="0" dirty="0">
                <a:solidFill>
                  <a:srgbClr val="000000"/>
                </a:solidFill>
                <a:effectLst/>
                <a:latin typeface="Menlo" panose="020B0609030804020204" pitchFamily="49" charset="0"/>
              </a:rPr>
              <a:t>(</a:t>
            </a:r>
            <a:r>
              <a:rPr lang="en-US" sz="1600" b="0" dirty="0">
                <a:solidFill>
                  <a:srgbClr val="001080"/>
                </a:solidFill>
                <a:effectLst/>
                <a:latin typeface="Menlo" panose="020B0609030804020204" pitchFamily="49" charset="0"/>
              </a:rPr>
              <a:t>x</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tasks</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"Time"</a:t>
            </a:r>
            <a:r>
              <a:rPr lang="en-US" sz="1600" b="0" dirty="0">
                <a:solidFill>
                  <a:srgbClr val="000000"/>
                </a:solidFill>
                <a:effectLst/>
                <a:latin typeface="Menlo" panose="020B0609030804020204" pitchFamily="49" charset="0"/>
              </a:rPr>
              <a:t>],</a:t>
            </a:r>
            <a:r>
              <a:rPr lang="en-US" sz="1600" dirty="0">
                <a:solidFill>
                  <a:srgbClr val="000000"/>
                </a:solidFill>
                <a:latin typeface="Menlo" panose="020B0609030804020204" pitchFamily="49" charset="0"/>
              </a:rPr>
              <a:t> </a:t>
            </a:r>
          </a:p>
          <a:p>
            <a:pPr>
              <a:tabLst>
                <a:tab pos="855663" algn="l"/>
                <a:tab pos="1020763" algn="l"/>
                <a:tab pos="1423988" algn="l"/>
                <a:tab pos="2219325" algn="l"/>
                <a:tab pos="3189288" algn="l"/>
              </a:tabLst>
            </a:pP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how</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"left"</a:t>
            </a: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left_on</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"Task"</a:t>
            </a:r>
            <a:r>
              <a:rPr lang="en-US" sz="1600" b="0" dirty="0">
                <a:solidFill>
                  <a:srgbClr val="000000"/>
                </a:solidFill>
                <a:effectLst/>
                <a:latin typeface="Menlo" panose="020B0609030804020204" pitchFamily="49" charset="0"/>
              </a:rPr>
              <a:t>, </a:t>
            </a:r>
          </a:p>
          <a:p>
            <a:pPr>
              <a:tabLst>
                <a:tab pos="855663" algn="l"/>
                <a:tab pos="1020763" algn="l"/>
                <a:tab pos="1423988" algn="l"/>
                <a:tab pos="2219325" algn="l"/>
                <a:tab pos="3189288" algn="l"/>
              </a:tabLst>
            </a:pPr>
            <a:r>
              <a:rPr lang="en-US" sz="1600" dirty="0">
                <a:solidFill>
                  <a:srgbClr val="000000"/>
                </a:solidFill>
                <a:latin typeface="Menlo" panose="020B0609030804020204" pitchFamily="49" charset="0"/>
              </a:rPr>
              <a:t>				</a:t>
            </a:r>
            <a:r>
              <a:rPr lang="en-US" sz="1600" b="0" dirty="0" err="1">
                <a:solidFill>
                  <a:srgbClr val="001080"/>
                </a:solidFill>
                <a:effectLst/>
                <a:latin typeface="Menlo" panose="020B0609030804020204" pitchFamily="49" charset="0"/>
              </a:rPr>
              <a:t>right_index</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True</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b="0" dirty="0">
                <a:solidFill>
                  <a:srgbClr val="000000"/>
                </a:solidFill>
                <a:effectLst/>
                <a:latin typeface="Menlo" panose="020B0609030804020204" pitchFamily="49" charset="0"/>
              </a:rPr>
              <a:t>			.</a:t>
            </a:r>
            <a:r>
              <a:rPr lang="en-US" sz="1600" b="0" dirty="0">
                <a:solidFill>
                  <a:srgbClr val="795E26"/>
                </a:solidFill>
                <a:effectLst/>
                <a:latin typeface="Menlo" panose="020B0609030804020204" pitchFamily="49" charset="0"/>
              </a:rPr>
              <a:t>assign</a:t>
            </a:r>
            <a:r>
              <a:rPr lang="en-US" sz="1600" b="0" dirty="0">
                <a:solidFill>
                  <a:srgbClr val="000000"/>
                </a:solidFill>
                <a:effectLst/>
                <a:latin typeface="Menlo" panose="020B0609030804020204" pitchFamily="49" charset="0"/>
              </a:rPr>
              <a:t>(</a:t>
            </a:r>
            <a:r>
              <a:rPr lang="en-US" sz="1600" b="0" dirty="0" err="1">
                <a:solidFill>
                  <a:srgbClr val="001080"/>
                </a:solidFill>
                <a:effectLst/>
                <a:latin typeface="Menlo" panose="020B0609030804020204" pitchFamily="49" charset="0"/>
              </a:rPr>
              <a:t>eta_x</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lambda</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 </a:t>
            </a:r>
          </a:p>
          <a:p>
            <a:pPr>
              <a:tabLst>
                <a:tab pos="855663" algn="l"/>
                <a:tab pos="1020763" algn="l"/>
                <a:tab pos="1423988" algn="l"/>
                <a:tab pos="2219325" algn="l"/>
                <a:tab pos="3189288" algn="l"/>
              </a:tabLst>
            </a:pPr>
            <a:r>
              <a:rPr lang="en-US" sz="1600" dirty="0">
                <a:solidFill>
                  <a:srgbClr val="000000"/>
                </a:solidFill>
                <a:latin typeface="Menlo" panose="020B0609030804020204" pitchFamily="49" charset="0"/>
              </a:rPr>
              <a:t>				</a:t>
            </a: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"Time"</a:t>
            </a:r>
            <a:r>
              <a:rPr lang="en-US" sz="1600" b="0" dirty="0">
                <a:solidFill>
                  <a:srgbClr val="000000"/>
                </a:solidFill>
                <a:effectLst/>
                <a:latin typeface="Menlo" panose="020B0609030804020204" pitchFamily="49" charset="0"/>
              </a:rPr>
              <a:t>] * </a:t>
            </a: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"x"</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b="0" dirty="0">
                <a:solidFill>
                  <a:srgbClr val="000000"/>
                </a:solidFill>
                <a:effectLst/>
                <a:latin typeface="Menlo" panose="020B0609030804020204" pitchFamily="49" charset="0"/>
              </a:rPr>
              <a:t>			.</a:t>
            </a:r>
            <a:r>
              <a:rPr lang="en-US" sz="1600" b="0" dirty="0" err="1">
                <a:solidFill>
                  <a:srgbClr val="795E26"/>
                </a:solidFill>
                <a:effectLst/>
                <a:latin typeface="Menlo" panose="020B0609030804020204" pitchFamily="49" charset="0"/>
              </a:rPr>
              <a:t>groupby</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"Resource"</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dirty="0">
                <a:solidFill>
                  <a:srgbClr val="000000"/>
                </a:solidFill>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eta_x</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b="0" dirty="0">
                <a:solidFill>
                  <a:srgbClr val="000000"/>
                </a:solidFill>
                <a:effectLst/>
                <a:latin typeface="Menlo" panose="020B0609030804020204" pitchFamily="49" charset="0"/>
              </a:rPr>
              <a:t>			.</a:t>
            </a:r>
            <a:r>
              <a:rPr lang="en-US" sz="1600" b="0" dirty="0" err="1">
                <a:solidFill>
                  <a:srgbClr val="795E26"/>
                </a:solidFill>
                <a:effectLst/>
                <a:latin typeface="Menlo" panose="020B0609030804020204" pitchFamily="49" charset="0"/>
              </a:rPr>
              <a:t>agg</a:t>
            </a:r>
            <a:r>
              <a:rPr lang="en-US" sz="1600" b="0" dirty="0">
                <a:solidFill>
                  <a:srgbClr val="000000"/>
                </a:solidFill>
                <a:effectLst/>
                <a:latin typeface="Menlo" panose="020B0609030804020204" pitchFamily="49" charset="0"/>
              </a:rPr>
              <a:t>(</a:t>
            </a:r>
            <a:r>
              <a:rPr lang="en-US" sz="1600" b="0" dirty="0" err="1">
                <a:solidFill>
                  <a:srgbClr val="267F99"/>
                </a:solidFill>
                <a:effectLst/>
                <a:latin typeface="Menlo" panose="020B0609030804020204" pitchFamily="49" charset="0"/>
              </a:rPr>
              <a:t>grb</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quicksum</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b="0" dirty="0">
                <a:solidFill>
                  <a:srgbClr val="001080"/>
                </a:solidFill>
                <a:effectLst/>
                <a:latin typeface="Menlo" panose="020B0609030804020204" pitchFamily="49" charset="0"/>
              </a:rPr>
              <a:t>		 resources</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HoursAvailable</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b="0" dirty="0">
                <a:solidFill>
                  <a:srgbClr val="000000"/>
                </a:solidFill>
                <a:effectLst/>
                <a:latin typeface="Menlo" panose="020B0609030804020204" pitchFamily="49" charset="0"/>
              </a:rPr>
              <a:t>		],</a:t>
            </a:r>
          </a:p>
          <a:p>
            <a:pPr>
              <a:tabLst>
                <a:tab pos="855663" algn="l"/>
                <a:tab pos="1020763" algn="l"/>
                <a:tab pos="1423988" algn="l"/>
                <a:tab pos="2219325" algn="l"/>
                <a:tab pos="3189288" algn="l"/>
              </a:tabLst>
            </a:pPr>
            <a:r>
              <a:rPr lang="en-US" sz="1600" b="0" dirty="0">
                <a:solidFill>
                  <a:srgbClr val="001080"/>
                </a:solidFill>
                <a:effectLst/>
                <a:latin typeface="Menlo" panose="020B0609030804020204" pitchFamily="49" charset="0"/>
              </a:rPr>
              <a:t>	axis</a:t>
            </a:r>
            <a:r>
              <a:rPr lang="en-US" sz="1600" b="0" dirty="0">
                <a:solidFill>
                  <a:srgbClr val="000000"/>
                </a:solidFill>
                <a:effectLst/>
                <a:latin typeface="Menlo" panose="020B0609030804020204" pitchFamily="49" charset="0"/>
              </a:rPr>
              <a:t>=</a:t>
            </a:r>
            <a:r>
              <a:rPr lang="en-US" sz="1600" b="0" dirty="0">
                <a:solidFill>
                  <a:srgbClr val="098658"/>
                </a:solidFill>
                <a:effectLst/>
                <a:latin typeface="Menlo" panose="020B0609030804020204" pitchFamily="49" charset="0"/>
              </a:rPr>
              <a:t>1</a:t>
            </a:r>
            <a:r>
              <a:rPr lang="en-US" sz="1600" b="0" dirty="0">
                <a:solidFill>
                  <a:srgbClr val="000000"/>
                </a:solidFill>
                <a:effectLst/>
                <a:latin typeface="Menlo" panose="020B0609030804020204" pitchFamily="49" charset="0"/>
              </a:rPr>
              <a:t>)</a:t>
            </a:r>
          </a:p>
        </p:txBody>
      </p:sp>
      <p:pic>
        <p:nvPicPr>
          <p:cNvPr id="13" name="Picture 12">
            <a:extLst>
              <a:ext uri="{FF2B5EF4-FFF2-40B4-BE49-F238E27FC236}">
                <a16:creationId xmlns:a16="http://schemas.microsoft.com/office/drawing/2014/main" id="{5885A9B8-50CA-0C48-B71B-5885CECB8DB2}"/>
              </a:ext>
            </a:extLst>
          </p:cNvPr>
          <p:cNvPicPr>
            <a:picLocks noChangeAspect="1"/>
          </p:cNvPicPr>
          <p:nvPr/>
        </p:nvPicPr>
        <p:blipFill>
          <a:blip r:embed="rId5"/>
          <a:stretch>
            <a:fillRect/>
          </a:stretch>
        </p:blipFill>
        <p:spPr>
          <a:xfrm>
            <a:off x="6745575" y="2895977"/>
            <a:ext cx="5083724" cy="2126525"/>
          </a:xfrm>
          <a:prstGeom prst="rect">
            <a:avLst/>
          </a:prstGeom>
        </p:spPr>
      </p:pic>
      <p:sp>
        <p:nvSpPr>
          <p:cNvPr id="14" name="Frame 13">
            <a:extLst>
              <a:ext uri="{FF2B5EF4-FFF2-40B4-BE49-F238E27FC236}">
                <a16:creationId xmlns:a16="http://schemas.microsoft.com/office/drawing/2014/main" id="{793B193A-70C5-904D-A085-D006E52CBD23}"/>
              </a:ext>
            </a:extLst>
          </p:cNvPr>
          <p:cNvSpPr/>
          <p:nvPr/>
        </p:nvSpPr>
        <p:spPr>
          <a:xfrm>
            <a:off x="1751012" y="3798906"/>
            <a:ext cx="4495800" cy="849294"/>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15">
            <a:extLst>
              <a:ext uri="{FF2B5EF4-FFF2-40B4-BE49-F238E27FC236}">
                <a16:creationId xmlns:a16="http://schemas.microsoft.com/office/drawing/2014/main" id="{226B44E5-667E-C34D-BDCE-9E44C90E1D4D}"/>
              </a:ext>
            </a:extLst>
          </p:cNvPr>
          <p:cNvSpPr/>
          <p:nvPr/>
        </p:nvSpPr>
        <p:spPr>
          <a:xfrm>
            <a:off x="1751012" y="3810000"/>
            <a:ext cx="4495800" cy="1325998"/>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Picture 16">
            <a:extLst>
              <a:ext uri="{FF2B5EF4-FFF2-40B4-BE49-F238E27FC236}">
                <a16:creationId xmlns:a16="http://schemas.microsoft.com/office/drawing/2014/main" id="{CA62CBC7-CE98-2D4F-8CED-EC3BFA5E5E0A}"/>
              </a:ext>
            </a:extLst>
          </p:cNvPr>
          <p:cNvPicPr>
            <a:picLocks noChangeAspect="1"/>
          </p:cNvPicPr>
          <p:nvPr/>
        </p:nvPicPr>
        <p:blipFill>
          <a:blip r:embed="rId6"/>
          <a:srcRect/>
          <a:stretch/>
        </p:blipFill>
        <p:spPr>
          <a:xfrm>
            <a:off x="6842824" y="2921952"/>
            <a:ext cx="4671753" cy="2945448"/>
          </a:xfrm>
          <a:prstGeom prst="rect">
            <a:avLst/>
          </a:prstGeom>
        </p:spPr>
      </p:pic>
      <p:sp>
        <p:nvSpPr>
          <p:cNvPr id="18" name="Frame 17">
            <a:extLst>
              <a:ext uri="{FF2B5EF4-FFF2-40B4-BE49-F238E27FC236}">
                <a16:creationId xmlns:a16="http://schemas.microsoft.com/office/drawing/2014/main" id="{8AAA438C-0581-DC4E-B0BB-9982469E8CE3}"/>
              </a:ext>
            </a:extLst>
          </p:cNvPr>
          <p:cNvSpPr/>
          <p:nvPr/>
        </p:nvSpPr>
        <p:spPr>
          <a:xfrm>
            <a:off x="1757227" y="3810000"/>
            <a:ext cx="4495800" cy="2057400"/>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 name="Picture 18">
            <a:extLst>
              <a:ext uri="{FF2B5EF4-FFF2-40B4-BE49-F238E27FC236}">
                <a16:creationId xmlns:a16="http://schemas.microsoft.com/office/drawing/2014/main" id="{6E5B0141-B630-4A46-8B94-1AA5A183786A}"/>
              </a:ext>
            </a:extLst>
          </p:cNvPr>
          <p:cNvPicPr>
            <a:picLocks noChangeAspect="1"/>
          </p:cNvPicPr>
          <p:nvPr/>
        </p:nvPicPr>
        <p:blipFill>
          <a:blip r:embed="rId7"/>
          <a:srcRect/>
          <a:stretch/>
        </p:blipFill>
        <p:spPr>
          <a:xfrm>
            <a:off x="6471789" y="2902327"/>
            <a:ext cx="4457700" cy="2336800"/>
          </a:xfrm>
          <a:prstGeom prst="rect">
            <a:avLst/>
          </a:prstGeom>
        </p:spPr>
      </p:pic>
      <p:sp>
        <p:nvSpPr>
          <p:cNvPr id="12" name="TextBox 11">
            <a:extLst>
              <a:ext uri="{FF2B5EF4-FFF2-40B4-BE49-F238E27FC236}">
                <a16:creationId xmlns:a16="http://schemas.microsoft.com/office/drawing/2014/main" id="{56F2B173-25C4-0646-9962-1EEC26880F7D}"/>
              </a:ext>
            </a:extLst>
          </p:cNvPr>
          <p:cNvSpPr txBox="1"/>
          <p:nvPr/>
        </p:nvSpPr>
        <p:spPr>
          <a:xfrm>
            <a:off x="6551611" y="5231249"/>
            <a:ext cx="5083723" cy="1169551"/>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454025" algn="l"/>
              </a:tabLst>
            </a:pPr>
            <a:r>
              <a:rPr lang="en-US" sz="1400" b="0" dirty="0">
                <a:solidFill>
                  <a:srgbClr val="AF00DB"/>
                </a:solidFill>
                <a:effectLst/>
                <a:latin typeface="Menlo" panose="020B0609030804020204" pitchFamily="49" charset="0"/>
              </a:rPr>
              <a:t>for</a:t>
            </a:r>
            <a:r>
              <a:rPr lang="en-US" sz="1400" b="0" dirty="0">
                <a:solidFill>
                  <a:srgbClr val="000000"/>
                </a:solidFill>
                <a:effectLst/>
                <a:latin typeface="Menlo" panose="020B0609030804020204" pitchFamily="49" charset="0"/>
              </a:rPr>
              <a:t> </a:t>
            </a:r>
            <a:r>
              <a:rPr lang="en-US" sz="1400" b="0" dirty="0">
                <a:solidFill>
                  <a:srgbClr val="001080"/>
                </a:solidFill>
                <a:effectLst/>
                <a:latin typeface="Menlo" panose="020B0609030804020204" pitchFamily="49" charset="0"/>
              </a:rPr>
              <a:t>it</a:t>
            </a:r>
            <a:r>
              <a:rPr lang="en-US" sz="1400" b="0" dirty="0">
                <a:solidFill>
                  <a:srgbClr val="000000"/>
                </a:solidFill>
                <a:effectLst/>
                <a:latin typeface="Menlo" panose="020B0609030804020204" pitchFamily="49" charset="0"/>
              </a:rPr>
              <a:t> </a:t>
            </a:r>
            <a:r>
              <a:rPr lang="en-US" sz="1400" b="0" dirty="0">
                <a:solidFill>
                  <a:srgbClr val="AF00DB"/>
                </a:solidFill>
                <a:effectLst/>
                <a:latin typeface="Menlo" panose="020B0609030804020204" pitchFamily="49" charset="0"/>
              </a:rPr>
              <a:t>in</a:t>
            </a:r>
            <a:r>
              <a:rPr lang="en-US" sz="1400" b="0" dirty="0">
                <a:solidFill>
                  <a:srgbClr val="000000"/>
                </a:solidFill>
                <a:effectLst/>
                <a:latin typeface="Menlo" panose="020B0609030804020204" pitchFamily="49" charset="0"/>
              </a:rPr>
              <a:t> </a:t>
            </a:r>
            <a:r>
              <a:rPr lang="en-US" sz="1400" b="0" dirty="0" err="1">
                <a:solidFill>
                  <a:srgbClr val="001080"/>
                </a:solidFill>
                <a:effectLst/>
                <a:latin typeface="Menlo" panose="020B0609030804020204" pitchFamily="49" charset="0"/>
              </a:rPr>
              <a:t>df</a:t>
            </a:r>
            <a:r>
              <a:rPr lang="en-US" sz="1400" b="0" dirty="0" err="1">
                <a:solidFill>
                  <a:srgbClr val="000000"/>
                </a:solidFill>
                <a:effectLst/>
                <a:latin typeface="Menlo" panose="020B0609030804020204" pitchFamily="49" charset="0"/>
              </a:rPr>
              <a:t>.</a:t>
            </a:r>
            <a:r>
              <a:rPr lang="en-US" sz="1400" b="0" dirty="0" err="1">
                <a:solidFill>
                  <a:srgbClr val="795E26"/>
                </a:solidFill>
                <a:effectLst/>
                <a:latin typeface="Menlo" panose="020B0609030804020204" pitchFamily="49" charset="0"/>
              </a:rPr>
              <a:t>itertuples</a:t>
            </a:r>
            <a:r>
              <a:rPr lang="en-US" sz="1400" b="0" dirty="0">
                <a:solidFill>
                  <a:srgbClr val="000000"/>
                </a:solidFill>
                <a:effectLst/>
                <a:latin typeface="Menlo" panose="020B0609030804020204" pitchFamily="49" charset="0"/>
              </a:rPr>
              <a:t>():</a:t>
            </a:r>
          </a:p>
          <a:p>
            <a:pPr>
              <a:tabLst>
                <a:tab pos="454025" algn="l"/>
                <a:tab pos="908050" algn="l"/>
                <a:tab pos="1362075" algn="l"/>
              </a:tabLst>
            </a:pPr>
            <a:r>
              <a:rPr lang="en-US" sz="1400" b="0" dirty="0">
                <a:solidFill>
                  <a:srgbClr val="001080"/>
                </a:solidFill>
                <a:effectLst/>
                <a:latin typeface="Menlo" panose="020B0609030804020204" pitchFamily="49" charset="0"/>
              </a:rPr>
              <a:t>	</a:t>
            </a:r>
            <a:r>
              <a:rPr lang="en-US" sz="1400" b="0" dirty="0" err="1">
                <a:solidFill>
                  <a:srgbClr val="001080"/>
                </a:solidFill>
                <a:effectLst/>
                <a:latin typeface="Menlo" panose="020B0609030804020204" pitchFamily="49" charset="0"/>
              </a:rPr>
              <a:t>m</a:t>
            </a:r>
            <a:r>
              <a:rPr lang="en-US" sz="1400" b="0" dirty="0" err="1">
                <a:solidFill>
                  <a:srgbClr val="000000"/>
                </a:solidFill>
                <a:effectLst/>
                <a:latin typeface="Menlo" panose="020B0609030804020204" pitchFamily="49" charset="0"/>
              </a:rPr>
              <a:t>.</a:t>
            </a:r>
            <a:r>
              <a:rPr lang="en-US" sz="1400" b="0" dirty="0" err="1">
                <a:solidFill>
                  <a:srgbClr val="795E26"/>
                </a:solidFill>
                <a:effectLst/>
                <a:latin typeface="Menlo" panose="020B0609030804020204" pitchFamily="49" charset="0"/>
              </a:rPr>
              <a:t>addConstr</a:t>
            </a:r>
            <a:r>
              <a:rPr lang="en-US" sz="1400" b="0" dirty="0">
                <a:solidFill>
                  <a:srgbClr val="000000"/>
                </a:solidFill>
                <a:effectLst/>
                <a:latin typeface="Menlo" panose="020B0609030804020204" pitchFamily="49" charset="0"/>
              </a:rPr>
              <a:t>(</a:t>
            </a:r>
          </a:p>
          <a:p>
            <a:pPr>
              <a:tabLst>
                <a:tab pos="454025" algn="l"/>
                <a:tab pos="908050" algn="l"/>
                <a:tab pos="1362075" algn="l"/>
              </a:tabLst>
            </a:pPr>
            <a:r>
              <a:rPr lang="en-US" sz="1400" dirty="0">
                <a:solidFill>
                  <a:srgbClr val="000000"/>
                </a:solidFill>
                <a:latin typeface="Menlo" panose="020B0609030804020204" pitchFamily="49" charset="0"/>
              </a:rPr>
              <a:t>		</a:t>
            </a:r>
            <a:r>
              <a:rPr lang="en-US" sz="1400" b="0" dirty="0" err="1">
                <a:solidFill>
                  <a:srgbClr val="001080"/>
                </a:solidFill>
                <a:effectLst/>
                <a:latin typeface="Menlo" panose="020B0609030804020204" pitchFamily="49" charset="0"/>
              </a:rPr>
              <a:t>it</a:t>
            </a:r>
            <a:r>
              <a:rPr lang="en-US" sz="1400" b="0" dirty="0" err="1">
                <a:solidFill>
                  <a:srgbClr val="000000"/>
                </a:solidFill>
                <a:effectLst/>
                <a:latin typeface="Menlo" panose="020B0609030804020204" pitchFamily="49" charset="0"/>
              </a:rPr>
              <a:t>.eta_x</a:t>
            </a:r>
            <a:r>
              <a:rPr lang="en-US" sz="1400" b="0" dirty="0">
                <a:solidFill>
                  <a:srgbClr val="000000"/>
                </a:solidFill>
                <a:effectLst/>
                <a:latin typeface="Menlo" panose="020B0609030804020204" pitchFamily="49" charset="0"/>
              </a:rPr>
              <a:t> &lt;= </a:t>
            </a:r>
            <a:r>
              <a:rPr lang="en-US" sz="1400" b="0" dirty="0" err="1">
                <a:solidFill>
                  <a:srgbClr val="001080"/>
                </a:solidFill>
                <a:effectLst/>
                <a:latin typeface="Menlo" panose="020B0609030804020204" pitchFamily="49" charset="0"/>
              </a:rPr>
              <a:t>it</a:t>
            </a:r>
            <a:r>
              <a:rPr lang="en-US" sz="1400" b="0" dirty="0" err="1">
                <a:solidFill>
                  <a:srgbClr val="000000"/>
                </a:solidFill>
                <a:effectLst/>
                <a:latin typeface="Menlo" panose="020B0609030804020204" pitchFamily="49" charset="0"/>
              </a:rPr>
              <a:t>.HoursAvailable</a:t>
            </a:r>
            <a:r>
              <a:rPr lang="en-US" sz="1400" b="0" dirty="0">
                <a:solidFill>
                  <a:srgbClr val="000000"/>
                </a:solidFill>
                <a:effectLst/>
                <a:latin typeface="Menlo" panose="020B0609030804020204" pitchFamily="49" charset="0"/>
              </a:rPr>
              <a:t>,</a:t>
            </a:r>
          </a:p>
          <a:p>
            <a:pPr>
              <a:tabLst>
                <a:tab pos="454025" algn="l"/>
                <a:tab pos="908050" algn="l"/>
                <a:tab pos="2054225" algn="l"/>
              </a:tabLst>
            </a:pPr>
            <a:r>
              <a:rPr lang="en-US" sz="1400" dirty="0">
                <a:solidFill>
                  <a:srgbClr val="000000"/>
                </a:solidFill>
                <a:latin typeface="Menlo" panose="020B0609030804020204" pitchFamily="49" charset="0"/>
              </a:rPr>
              <a:t>		</a:t>
            </a:r>
            <a:r>
              <a:rPr lang="en-US" sz="1400" b="0" dirty="0">
                <a:solidFill>
                  <a:srgbClr val="001080"/>
                </a:solidFill>
                <a:effectLst/>
                <a:latin typeface="Menlo" panose="020B0609030804020204" pitchFamily="49" charset="0"/>
              </a:rPr>
              <a:t>name</a:t>
            </a:r>
            <a:r>
              <a:rPr lang="en-US" sz="1400" b="0" dirty="0">
                <a:solidFill>
                  <a:srgbClr val="000000"/>
                </a:solidFill>
                <a:effectLst/>
                <a:latin typeface="Menlo" panose="020B0609030804020204" pitchFamily="49" charset="0"/>
              </a:rPr>
              <a:t>=</a:t>
            </a:r>
            <a:r>
              <a:rPr lang="en-US" sz="1400" b="0" dirty="0" err="1">
                <a:solidFill>
                  <a:srgbClr val="000000"/>
                </a:solidFill>
                <a:effectLst/>
                <a:latin typeface="Menlo" panose="020B0609030804020204" pitchFamily="49" charset="0"/>
              </a:rPr>
              <a:t>namer</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a:t>
            </a:r>
            <a:r>
              <a:rPr lang="en-US" sz="1400" b="0" dirty="0" err="1">
                <a:solidFill>
                  <a:srgbClr val="A31515"/>
                </a:solidFill>
                <a:effectLst/>
                <a:latin typeface="Menlo" panose="020B0609030804020204" pitchFamily="49" charset="0"/>
              </a:rPr>
              <a:t>ResourceCantExceedHours</a:t>
            </a:r>
            <a:r>
              <a:rPr lang="en-US" sz="1400" b="0" dirty="0">
                <a:solidFill>
                  <a:srgbClr val="A31515"/>
                </a:solidFill>
                <a:effectLst/>
                <a:latin typeface="Menlo" panose="020B0609030804020204" pitchFamily="49" charset="0"/>
              </a:rPr>
              <a:t>"</a:t>
            </a:r>
            <a:r>
              <a:rPr lang="en-US" sz="1400" b="0" dirty="0">
                <a:solidFill>
                  <a:srgbClr val="000000"/>
                </a:solidFill>
                <a:effectLst/>
                <a:latin typeface="Menlo" panose="020B0609030804020204" pitchFamily="49" charset="0"/>
              </a:rPr>
              <a:t>,</a:t>
            </a:r>
          </a:p>
          <a:p>
            <a:pPr>
              <a:tabLst>
                <a:tab pos="454025" algn="l"/>
                <a:tab pos="908050" algn="l"/>
                <a:tab pos="2054225" algn="l"/>
              </a:tabLst>
            </a:pPr>
            <a:r>
              <a:rPr lang="en-US" sz="1400" dirty="0">
                <a:solidFill>
                  <a:srgbClr val="000000"/>
                </a:solidFill>
                <a:latin typeface="Menlo" panose="020B0609030804020204" pitchFamily="49" charset="0"/>
              </a:rPr>
              <a:t>			</a:t>
            </a:r>
            <a:r>
              <a:rPr lang="en-US" sz="1400" b="0" dirty="0" err="1">
                <a:solidFill>
                  <a:srgbClr val="001080"/>
                </a:solidFill>
                <a:effectLst/>
                <a:latin typeface="Menlo" panose="020B0609030804020204" pitchFamily="49" charset="0"/>
              </a:rPr>
              <a:t>it</a:t>
            </a:r>
            <a:r>
              <a:rPr lang="en-US" sz="1400" b="0" dirty="0" err="1">
                <a:solidFill>
                  <a:srgbClr val="000000"/>
                </a:solidFill>
                <a:effectLst/>
                <a:latin typeface="Menlo" panose="020B0609030804020204" pitchFamily="49" charset="0"/>
              </a:rPr>
              <a:t>.Index</a:t>
            </a:r>
            <a:r>
              <a:rPr lang="en-US" sz="1400" b="0" dirty="0">
                <a:solidFill>
                  <a:srgbClr val="000000"/>
                </a:solidFill>
                <a:effectLst/>
                <a:latin typeface="Menlo" panose="020B0609030804020204" pitchFamily="49" charset="0"/>
              </a:rPr>
              <a:t>))</a:t>
            </a:r>
          </a:p>
        </p:txBody>
      </p:sp>
      <p:pic>
        <p:nvPicPr>
          <p:cNvPr id="15" name="Picture 14">
            <a:extLst>
              <a:ext uri="{FF2B5EF4-FFF2-40B4-BE49-F238E27FC236}">
                <a16:creationId xmlns:a16="http://schemas.microsoft.com/office/drawing/2014/main" id="{01BC1C67-87B0-084B-B94D-C07C8C9F17B3}"/>
              </a:ext>
            </a:extLst>
          </p:cNvPr>
          <p:cNvPicPr>
            <a:picLocks noChangeAspect="1"/>
          </p:cNvPicPr>
          <p:nvPr/>
        </p:nvPicPr>
        <p:blipFill>
          <a:blip r:embed="rId8"/>
          <a:srcRect/>
          <a:stretch/>
        </p:blipFill>
        <p:spPr>
          <a:xfrm>
            <a:off x="6856233" y="2895977"/>
            <a:ext cx="3227781" cy="3293209"/>
          </a:xfrm>
          <a:prstGeom prst="rect">
            <a:avLst/>
          </a:prstGeom>
        </p:spPr>
      </p:pic>
    </p:spTree>
    <p:extLst>
      <p:ext uri="{BB962C8B-B14F-4D97-AF65-F5344CB8AC3E}">
        <p14:creationId xmlns:p14="http://schemas.microsoft.com/office/powerpoint/2010/main" val="115204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4" grpId="1" animBg="1"/>
      <p:bldP spid="16" grpId="0" animBg="1"/>
      <p:bldP spid="16" grpId="1" animBg="1"/>
      <p:bldP spid="18" grpId="0" animBg="1"/>
      <p:bldP spid="18" grpId="1" animBg="1"/>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10292176" cy="1981200"/>
              </a:xfrm>
            </p:spPr>
            <p:txBody>
              <a:bodyPr>
                <a:normAutofit/>
              </a:bodyPr>
              <a:lstStyle/>
              <a:p>
                <a:pPr lvl="1"/>
                <a:r>
                  <a:rPr lang="en-US" dirty="0"/>
                  <a:t>Count Tasks Assigned to Resource Group</a:t>
                </a:r>
              </a:p>
              <a:p>
                <a:pPr lvl="2"/>
                <a:r>
                  <a:rPr lang="en-US" dirty="0"/>
                  <a:t>Determine the number of tasks assigned to resources in each resource group</a:t>
                </a:r>
              </a:p>
              <a:p>
                <a:pPr marL="731520" lvl="2" indent="0">
                  <a:buNone/>
                </a:pPr>
                <a14:m>
                  <m:oMathPara xmlns:m="http://schemas.openxmlformats.org/officeDocument/2006/math">
                    <m:oMathParaPr>
                      <m:jc m:val="centerGroup"/>
                    </m:oMathParaPr>
                    <m:oMath xmlns:m="http://schemas.openxmlformats.org/officeDocument/2006/math">
                      <m:nary>
                        <m:naryPr>
                          <m:chr m:val="∑"/>
                          <m:limLoc m:val="undOvr"/>
                          <m:ctrlPr>
                            <a:rPr lang="en-US" sz="2800" i="1">
                              <a:latin typeface="Cambria Math" panose="02040503050406030204" pitchFamily="18" charset="0"/>
                            </a:rPr>
                          </m:ctrlPr>
                        </m:naryPr>
                        <m:sub>
                          <m:r>
                            <a:rPr lang="en-US" sz="2800" i="1">
                              <a:latin typeface="Cambria Math" panose="02040503050406030204" pitchFamily="18" charset="0"/>
                            </a:rPr>
                            <m:t>𝑟</m:t>
                          </m:r>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𝒮</m:t>
                              </m:r>
                            </m:e>
                            <m:sub>
                              <m:r>
                                <a:rPr lang="en-US" sz="2800" i="1">
                                  <a:latin typeface="Cambria Math" panose="02040503050406030204" pitchFamily="18" charset="0"/>
                                </a:rPr>
                                <m:t>𝑔</m:t>
                              </m:r>
                            </m:sub>
                          </m:sSub>
                        </m:sub>
                        <m:sup>
                          <m:r>
                            <a:rPr lang="en-US" sz="2800" i="1">
                              <a:latin typeface="Cambria Math" panose="02040503050406030204" pitchFamily="18" charset="0"/>
                            </a:rPr>
                            <m:t>​</m:t>
                          </m:r>
                        </m:sup>
                        <m:e>
                          <m:nary>
                            <m:naryPr>
                              <m:chr m:val="∑"/>
                              <m:limLoc m:val="undOvr"/>
                              <m:ctrlPr>
                                <a:rPr lang="en-US" sz="2800" i="1">
                                  <a:latin typeface="Cambria Math" panose="02040503050406030204" pitchFamily="18" charset="0"/>
                                </a:rPr>
                              </m:ctrlPr>
                            </m:naryPr>
                            <m:sub>
                              <m:r>
                                <a:rPr lang="en-US" sz="2800" i="1">
                                  <a:latin typeface="Cambria Math" panose="02040503050406030204" pitchFamily="18" charset="0"/>
                                </a:rPr>
                                <m:t>𝑡</m:t>
                              </m:r>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𝒬</m:t>
                                  </m:r>
                                </m:e>
                                <m:sub>
                                  <m:r>
                                    <a:rPr lang="en-US" sz="2800" i="1">
                                      <a:latin typeface="Cambria Math" panose="02040503050406030204" pitchFamily="18" charset="0"/>
                                    </a:rPr>
                                    <m:t>𝑟</m:t>
                                  </m:r>
                                </m:sub>
                              </m:sSub>
                            </m:sub>
                            <m:sup>
                              <m:r>
                                <a:rPr lang="en-US" sz="2800" i="1">
                                  <a:latin typeface="Cambria Math" panose="02040503050406030204" pitchFamily="18" charset="0"/>
                                </a:rPr>
                                <m:t>​</m:t>
                              </m:r>
                            </m:sup>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𝑟𝑡</m:t>
                                  </m:r>
                                </m:sub>
                              </m:sSub>
                            </m:e>
                          </m:nary>
                        </m:e>
                      </m:nary>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𝑔</m:t>
                          </m:r>
                        </m:sub>
                      </m:sSub>
                      <m:r>
                        <a:rPr lang="en-US" sz="2800" i="1">
                          <a:latin typeface="Cambria Math" panose="02040503050406030204" pitchFamily="18" charset="0"/>
                        </a:rPr>
                        <m:t>  </m:t>
                      </m:r>
                      <m:r>
                        <a:rPr lang="en-US" sz="2800">
                          <a:latin typeface="Cambria Math" panose="02040503050406030204" pitchFamily="18" charset="0"/>
                        </a:rPr>
                        <m:t>∀</m:t>
                      </m:r>
                      <m:r>
                        <a:rPr lang="en-US" sz="2800" i="1">
                          <a:latin typeface="Cambria Math" panose="02040503050406030204" pitchFamily="18" charset="0"/>
                        </a:rPr>
                        <m:t>𝑔</m:t>
                      </m:r>
                      <m:r>
                        <a:rPr lang="en-US" sz="2800">
                          <a:latin typeface="Cambria Math" panose="02040503050406030204" pitchFamily="18" charset="0"/>
                        </a:rPr>
                        <m:t>∈</m:t>
                      </m:r>
                      <m:r>
                        <a:rPr lang="en-US" sz="2800" i="1">
                          <a:latin typeface="Cambria Math" panose="02040503050406030204" pitchFamily="18" charset="0"/>
                        </a:rPr>
                        <m:t>𝒢</m:t>
                      </m:r>
                    </m:oMath>
                  </m:oMathPara>
                </a14:m>
                <a:endParaRPr lang="en-US" sz="2800"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10292176" cy="1981200"/>
              </a:xfrm>
              <a:blipFill>
                <a:blip r:embed="rId2"/>
                <a:stretch>
                  <a:fillRect t="-38217" b="-9872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48</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10" name="TextBox 9">
            <a:extLst>
              <a:ext uri="{FF2B5EF4-FFF2-40B4-BE49-F238E27FC236}">
                <a16:creationId xmlns:a16="http://schemas.microsoft.com/office/drawing/2014/main" id="{5A3D7D0E-32F2-8541-B658-3D9010A6DF65}"/>
              </a:ext>
            </a:extLst>
          </p:cNvPr>
          <p:cNvSpPr txBox="1"/>
          <p:nvPr/>
        </p:nvSpPr>
        <p:spPr>
          <a:xfrm>
            <a:off x="1217612" y="3429000"/>
            <a:ext cx="5410200" cy="2462213"/>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793750" algn="l"/>
                <a:tab pos="1020763" algn="l"/>
                <a:tab pos="1247775" algn="l"/>
                <a:tab pos="1939925" algn="l"/>
              </a:tabLst>
            </a:pPr>
            <a:r>
              <a:rPr lang="en-US" sz="1400" b="0" dirty="0">
                <a:solidFill>
                  <a:srgbClr val="001080"/>
                </a:solidFill>
                <a:effectLst/>
                <a:latin typeface="Menlo" panose="020B0609030804020204" pitchFamily="49" charset="0"/>
              </a:rPr>
              <a:t>df</a:t>
            </a:r>
            <a:r>
              <a:rPr lang="en-US" sz="1400" b="0" dirty="0">
                <a:solidFill>
                  <a:srgbClr val="000000"/>
                </a:solidFill>
                <a:effectLst/>
                <a:latin typeface="Menlo" panose="020B0609030804020204" pitchFamily="49" charset="0"/>
              </a:rPr>
              <a:t> = </a:t>
            </a:r>
            <a:r>
              <a:rPr lang="en-US" sz="1400" b="0" dirty="0" err="1">
                <a:solidFill>
                  <a:srgbClr val="267F99"/>
                </a:solidFill>
                <a:effectLst/>
                <a:latin typeface="Menlo" panose="020B0609030804020204" pitchFamily="49" charset="0"/>
              </a:rPr>
              <a:t>pd</a:t>
            </a:r>
            <a:r>
              <a:rPr lang="en-US" sz="1400" b="0" dirty="0" err="1">
                <a:solidFill>
                  <a:srgbClr val="000000"/>
                </a:solidFill>
                <a:effectLst/>
                <a:latin typeface="Menlo" panose="020B0609030804020204" pitchFamily="49" charset="0"/>
              </a:rPr>
              <a:t>.</a:t>
            </a:r>
            <a:r>
              <a:rPr lang="en-US" sz="1400" b="0" dirty="0" err="1">
                <a:solidFill>
                  <a:srgbClr val="795E26"/>
                </a:solidFill>
                <a:effectLst/>
                <a:latin typeface="Menlo" panose="020B0609030804020204" pitchFamily="49" charset="0"/>
              </a:rPr>
              <a:t>concat</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dirty="0">
                <a:solidFill>
                  <a:srgbClr val="000000"/>
                </a:solidFill>
                <a:latin typeface="Menlo" panose="020B0609030804020204" pitchFamily="49" charset="0"/>
              </a:rPr>
              <a:t>	</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267F99"/>
                </a:solidFill>
                <a:effectLst/>
                <a:latin typeface="Menlo" panose="020B0609030804020204" pitchFamily="49" charset="0"/>
              </a:rPr>
              <a:t>		</a:t>
            </a:r>
            <a:r>
              <a:rPr lang="en-US" sz="1400" b="0" dirty="0" err="1">
                <a:solidFill>
                  <a:srgbClr val="267F99"/>
                </a:solidFill>
                <a:effectLst/>
                <a:latin typeface="Menlo" panose="020B0609030804020204" pitchFamily="49" charset="0"/>
              </a:rPr>
              <a:t>pd</a:t>
            </a:r>
            <a:r>
              <a:rPr lang="en-US" sz="1400" b="0" dirty="0" err="1">
                <a:solidFill>
                  <a:srgbClr val="000000"/>
                </a:solidFill>
                <a:effectLst/>
                <a:latin typeface="Menlo" panose="020B0609030804020204" pitchFamily="49" charset="0"/>
              </a:rPr>
              <a:t>.</a:t>
            </a:r>
            <a:r>
              <a:rPr lang="en-US" sz="1400" b="0" dirty="0" err="1">
                <a:solidFill>
                  <a:srgbClr val="795E26"/>
                </a:solidFill>
                <a:effectLst/>
                <a:latin typeface="Menlo" panose="020B0609030804020204" pitchFamily="49" charset="0"/>
              </a:rPr>
              <a:t>merge</a:t>
            </a:r>
            <a:r>
              <a:rPr lang="en-US" sz="1400" b="0" dirty="0">
                <a:solidFill>
                  <a:srgbClr val="000000"/>
                </a:solidFill>
                <a:effectLst/>
                <a:latin typeface="Menlo" panose="020B0609030804020204" pitchFamily="49" charset="0"/>
              </a:rPr>
              <a:t>(</a:t>
            </a:r>
            <a:r>
              <a:rPr lang="en-US" sz="1400" b="0" dirty="0">
                <a:solidFill>
                  <a:srgbClr val="001080"/>
                </a:solidFill>
                <a:effectLst/>
                <a:latin typeface="Menlo" panose="020B0609030804020204" pitchFamily="49" charset="0"/>
              </a:rPr>
              <a:t>x</a:t>
            </a:r>
            <a:r>
              <a:rPr lang="en-US" sz="1400" b="0" dirty="0">
                <a:solidFill>
                  <a:srgbClr val="000000"/>
                </a:solidFill>
                <a:effectLst/>
                <a:latin typeface="Menlo" panose="020B0609030804020204" pitchFamily="49" charset="0"/>
              </a:rPr>
              <a:t>, </a:t>
            </a:r>
            <a:r>
              <a:rPr lang="en-US" sz="1400" b="0" dirty="0">
                <a:solidFill>
                  <a:srgbClr val="001080"/>
                </a:solidFill>
                <a:effectLst/>
                <a:latin typeface="Menlo" panose="020B0609030804020204" pitchFamily="49" charset="0"/>
              </a:rPr>
              <a:t>resources</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a:t>
            </a:r>
            <a:r>
              <a:rPr lang="en-US" sz="1400" b="0" dirty="0" err="1">
                <a:solidFill>
                  <a:srgbClr val="A31515"/>
                </a:solidFill>
                <a:effectLst/>
                <a:latin typeface="Menlo" panose="020B0609030804020204" pitchFamily="49" charset="0"/>
              </a:rPr>
              <a:t>ResourceGroup</a:t>
            </a:r>
            <a:r>
              <a:rPr lang="en-US" sz="1400" b="0" dirty="0">
                <a:solidFill>
                  <a:srgbClr val="A31515"/>
                </a:solidFill>
                <a:effectLst/>
                <a:latin typeface="Menlo" panose="020B0609030804020204" pitchFamily="49" charset="0"/>
              </a:rPr>
              <a:t>"</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001080"/>
                </a:solidFill>
                <a:effectLst/>
                <a:latin typeface="Menlo" panose="020B0609030804020204" pitchFamily="49" charset="0"/>
              </a:rPr>
              <a:t>				how</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"left"</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001080"/>
                </a:solidFill>
                <a:effectLst/>
                <a:latin typeface="Menlo" panose="020B0609030804020204" pitchFamily="49" charset="0"/>
              </a:rPr>
              <a:t>				</a:t>
            </a:r>
            <a:r>
              <a:rPr lang="en-US" sz="1400" b="0" dirty="0" err="1">
                <a:solidFill>
                  <a:srgbClr val="001080"/>
                </a:solidFill>
                <a:effectLst/>
                <a:latin typeface="Menlo" panose="020B0609030804020204" pitchFamily="49" charset="0"/>
              </a:rPr>
              <a:t>left_on</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"Resource"</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001080"/>
                </a:solidFill>
                <a:effectLst/>
                <a:latin typeface="Menlo" panose="020B0609030804020204" pitchFamily="49" charset="0"/>
              </a:rPr>
              <a:t>				</a:t>
            </a:r>
            <a:r>
              <a:rPr lang="en-US" sz="1400" b="0" dirty="0" err="1">
                <a:solidFill>
                  <a:srgbClr val="001080"/>
                </a:solidFill>
                <a:effectLst/>
                <a:latin typeface="Menlo" panose="020B0609030804020204" pitchFamily="49" charset="0"/>
              </a:rPr>
              <a:t>right_index</a:t>
            </a:r>
            <a:r>
              <a:rPr lang="en-US" sz="1400" b="0" dirty="0">
                <a:solidFill>
                  <a:srgbClr val="000000"/>
                </a:solidFill>
                <a:effectLst/>
                <a:latin typeface="Menlo" panose="020B0609030804020204" pitchFamily="49" charset="0"/>
              </a:rPr>
              <a:t>=</a:t>
            </a:r>
            <a:r>
              <a:rPr lang="en-US" sz="1400" b="0" dirty="0">
                <a:solidFill>
                  <a:srgbClr val="0000FF"/>
                </a:solidFill>
                <a:effectLst/>
                <a:latin typeface="Menlo" panose="020B0609030804020204" pitchFamily="49" charset="0"/>
              </a:rPr>
              <a:t>True</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000000"/>
                </a:solidFill>
                <a:effectLst/>
                <a:latin typeface="Menlo" panose="020B0609030804020204" pitchFamily="49" charset="0"/>
              </a:rPr>
              <a:t>				)</a:t>
            </a:r>
          </a:p>
          <a:p>
            <a:pPr>
              <a:tabLst>
                <a:tab pos="793750" algn="l"/>
                <a:tab pos="1020763" algn="l"/>
                <a:tab pos="1247775" algn="l"/>
                <a:tab pos="1939925" algn="l"/>
              </a:tabLst>
            </a:pPr>
            <a:r>
              <a:rPr lang="en-US" sz="1400" b="0" dirty="0">
                <a:solidFill>
                  <a:srgbClr val="000000"/>
                </a:solidFill>
                <a:effectLst/>
                <a:latin typeface="Menlo" panose="020B0609030804020204" pitchFamily="49" charset="0"/>
              </a:rPr>
              <a:t>			.</a:t>
            </a:r>
            <a:r>
              <a:rPr lang="en-US" sz="1400" b="0" dirty="0" err="1">
                <a:solidFill>
                  <a:srgbClr val="795E26"/>
                </a:solidFill>
                <a:effectLst/>
                <a:latin typeface="Menlo" panose="020B0609030804020204" pitchFamily="49" charset="0"/>
              </a:rPr>
              <a:t>groupby</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a:t>
            </a:r>
            <a:r>
              <a:rPr lang="en-US" sz="1400" b="0" dirty="0" err="1">
                <a:solidFill>
                  <a:srgbClr val="A31515"/>
                </a:solidFill>
                <a:effectLst/>
                <a:latin typeface="Menlo" panose="020B0609030804020204" pitchFamily="49" charset="0"/>
              </a:rPr>
              <a:t>ResourceGroup</a:t>
            </a:r>
            <a:r>
              <a:rPr lang="en-US" sz="1400" b="0" dirty="0">
                <a:solidFill>
                  <a:srgbClr val="A31515"/>
                </a:solidFill>
                <a:effectLst/>
                <a:latin typeface="Menlo" panose="020B0609030804020204" pitchFamily="49" charset="0"/>
              </a:rPr>
              <a:t>"</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"x"</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000000"/>
                </a:solidFill>
                <a:effectLst/>
                <a:latin typeface="Menlo" panose="020B0609030804020204" pitchFamily="49" charset="0"/>
              </a:rPr>
              <a:t>			.</a:t>
            </a:r>
            <a:r>
              <a:rPr lang="en-US" sz="1400" b="0" dirty="0" err="1">
                <a:solidFill>
                  <a:srgbClr val="001080"/>
                </a:solidFill>
                <a:effectLst/>
                <a:latin typeface="Menlo" panose="020B0609030804020204" pitchFamily="49" charset="0"/>
              </a:rPr>
              <a:t>agg</a:t>
            </a:r>
            <a:r>
              <a:rPr lang="en-US" sz="1400" b="0" dirty="0">
                <a:solidFill>
                  <a:srgbClr val="000000"/>
                </a:solidFill>
                <a:effectLst/>
                <a:latin typeface="Menlo" panose="020B0609030804020204" pitchFamily="49" charset="0"/>
              </a:rPr>
              <a:t>(</a:t>
            </a:r>
            <a:r>
              <a:rPr lang="en-US" sz="1400" b="0" dirty="0" err="1">
                <a:solidFill>
                  <a:srgbClr val="001080"/>
                </a:solidFill>
                <a:effectLst/>
                <a:latin typeface="Menlo" panose="020B0609030804020204" pitchFamily="49" charset="0"/>
              </a:rPr>
              <a:t>sum_x</a:t>
            </a:r>
            <a:r>
              <a:rPr lang="en-US" sz="1400" b="0" dirty="0">
                <a:solidFill>
                  <a:srgbClr val="000000"/>
                </a:solidFill>
                <a:effectLst/>
                <a:latin typeface="Menlo" panose="020B0609030804020204" pitchFamily="49" charset="0"/>
              </a:rPr>
              <a:t>=</a:t>
            </a:r>
            <a:r>
              <a:rPr lang="en-US" sz="1400" b="0" dirty="0" err="1">
                <a:solidFill>
                  <a:srgbClr val="267F99"/>
                </a:solidFill>
                <a:effectLst/>
                <a:latin typeface="Menlo" panose="020B0609030804020204" pitchFamily="49" charset="0"/>
              </a:rPr>
              <a:t>grb</a:t>
            </a:r>
            <a:r>
              <a:rPr lang="en-US" sz="1400" b="0" dirty="0" err="1">
                <a:solidFill>
                  <a:srgbClr val="000000"/>
                </a:solidFill>
                <a:effectLst/>
                <a:latin typeface="Menlo" panose="020B0609030804020204" pitchFamily="49" charset="0"/>
              </a:rPr>
              <a:t>.</a:t>
            </a:r>
            <a:r>
              <a:rPr lang="en-US" sz="1400" b="0" dirty="0" err="1">
                <a:solidFill>
                  <a:srgbClr val="795E26"/>
                </a:solidFill>
                <a:effectLst/>
                <a:latin typeface="Menlo" panose="020B0609030804020204" pitchFamily="49" charset="0"/>
              </a:rPr>
              <a:t>quicksum</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001080"/>
                </a:solidFill>
                <a:effectLst/>
                <a:latin typeface="Menlo" panose="020B0609030804020204" pitchFamily="49" charset="0"/>
              </a:rPr>
              <a:t>		y</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dirty="0">
                <a:solidFill>
                  <a:srgbClr val="000000"/>
                </a:solidFill>
                <a:latin typeface="Menlo" panose="020B0609030804020204" pitchFamily="49" charset="0"/>
              </a:rPr>
              <a:t>	</a:t>
            </a:r>
            <a:r>
              <a:rPr lang="en-US" sz="1400" b="0" dirty="0">
                <a:solidFill>
                  <a:srgbClr val="000000"/>
                </a:solidFill>
                <a:effectLst/>
                <a:latin typeface="Menlo" panose="020B0609030804020204" pitchFamily="49" charset="0"/>
              </a:rPr>
              <a:t>], </a:t>
            </a:r>
            <a:r>
              <a:rPr lang="en-US" sz="1400" b="0" dirty="0">
                <a:solidFill>
                  <a:srgbClr val="001080"/>
                </a:solidFill>
                <a:effectLst/>
                <a:latin typeface="Menlo" panose="020B0609030804020204" pitchFamily="49" charset="0"/>
              </a:rPr>
              <a:t>axis</a:t>
            </a:r>
            <a:r>
              <a:rPr lang="en-US" sz="1400" b="0" dirty="0">
                <a:solidFill>
                  <a:srgbClr val="000000"/>
                </a:solidFill>
                <a:effectLst/>
                <a:latin typeface="Menlo" panose="020B0609030804020204" pitchFamily="49" charset="0"/>
              </a:rPr>
              <a:t>=</a:t>
            </a:r>
            <a:r>
              <a:rPr lang="en-US" sz="1400" b="0" dirty="0">
                <a:solidFill>
                  <a:srgbClr val="098658"/>
                </a:solidFill>
                <a:effectLst/>
                <a:latin typeface="Menlo" panose="020B0609030804020204" pitchFamily="49" charset="0"/>
              </a:rPr>
              <a:t>1</a:t>
            </a:r>
            <a:r>
              <a:rPr lang="en-US" sz="1400" b="0" dirty="0">
                <a:solidFill>
                  <a:srgbClr val="000000"/>
                </a:solidFill>
                <a:effectLst/>
                <a:latin typeface="Menlo" panose="020B0609030804020204" pitchFamily="49" charset="0"/>
              </a:rPr>
              <a:t>)</a:t>
            </a:r>
          </a:p>
        </p:txBody>
      </p:sp>
      <p:sp>
        <p:nvSpPr>
          <p:cNvPr id="11" name="Frame 10">
            <a:extLst>
              <a:ext uri="{FF2B5EF4-FFF2-40B4-BE49-F238E27FC236}">
                <a16:creationId xmlns:a16="http://schemas.microsoft.com/office/drawing/2014/main" id="{9E80F9C3-B653-F74F-BAD0-47C82D2A0B33}"/>
              </a:ext>
            </a:extLst>
          </p:cNvPr>
          <p:cNvSpPr/>
          <p:nvPr/>
        </p:nvSpPr>
        <p:spPr>
          <a:xfrm>
            <a:off x="2208212" y="3810000"/>
            <a:ext cx="4276624" cy="1219200"/>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a:extLst>
              <a:ext uri="{FF2B5EF4-FFF2-40B4-BE49-F238E27FC236}">
                <a16:creationId xmlns:a16="http://schemas.microsoft.com/office/drawing/2014/main" id="{91184FB1-79A2-9A4E-99EF-2B62E95CFFC2}"/>
              </a:ext>
            </a:extLst>
          </p:cNvPr>
          <p:cNvPicPr>
            <a:picLocks noChangeAspect="1"/>
          </p:cNvPicPr>
          <p:nvPr/>
        </p:nvPicPr>
        <p:blipFill>
          <a:blip r:embed="rId4"/>
          <a:stretch>
            <a:fillRect/>
          </a:stretch>
        </p:blipFill>
        <p:spPr>
          <a:xfrm>
            <a:off x="6713691" y="3429000"/>
            <a:ext cx="4572000" cy="2082800"/>
          </a:xfrm>
          <a:prstGeom prst="rect">
            <a:avLst/>
          </a:prstGeom>
        </p:spPr>
      </p:pic>
      <p:sp>
        <p:nvSpPr>
          <p:cNvPr id="13" name="Frame 12">
            <a:extLst>
              <a:ext uri="{FF2B5EF4-FFF2-40B4-BE49-F238E27FC236}">
                <a16:creationId xmlns:a16="http://schemas.microsoft.com/office/drawing/2014/main" id="{3F1C6108-73CC-644D-A787-0957A0070DF8}"/>
              </a:ext>
            </a:extLst>
          </p:cNvPr>
          <p:cNvSpPr/>
          <p:nvPr/>
        </p:nvSpPr>
        <p:spPr>
          <a:xfrm>
            <a:off x="2208212" y="3810000"/>
            <a:ext cx="4276624" cy="1701800"/>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a:extLst>
              <a:ext uri="{FF2B5EF4-FFF2-40B4-BE49-F238E27FC236}">
                <a16:creationId xmlns:a16="http://schemas.microsoft.com/office/drawing/2014/main" id="{A142F598-D806-704A-B0C7-DE42F2EB1B66}"/>
              </a:ext>
            </a:extLst>
          </p:cNvPr>
          <p:cNvPicPr>
            <a:picLocks noChangeAspect="1"/>
          </p:cNvPicPr>
          <p:nvPr/>
        </p:nvPicPr>
        <p:blipFill>
          <a:blip r:embed="rId5"/>
          <a:stretch>
            <a:fillRect/>
          </a:stretch>
        </p:blipFill>
        <p:spPr>
          <a:xfrm>
            <a:off x="6765645" y="3429000"/>
            <a:ext cx="4927600" cy="1511300"/>
          </a:xfrm>
          <a:prstGeom prst="rect">
            <a:avLst/>
          </a:prstGeom>
        </p:spPr>
      </p:pic>
      <p:pic>
        <p:nvPicPr>
          <p:cNvPr id="15" name="Picture 14">
            <a:extLst>
              <a:ext uri="{FF2B5EF4-FFF2-40B4-BE49-F238E27FC236}">
                <a16:creationId xmlns:a16="http://schemas.microsoft.com/office/drawing/2014/main" id="{BBB3E480-AA82-604A-B073-A665BB2E15D8}"/>
              </a:ext>
            </a:extLst>
          </p:cNvPr>
          <p:cNvPicPr>
            <a:picLocks noChangeAspect="1"/>
          </p:cNvPicPr>
          <p:nvPr/>
        </p:nvPicPr>
        <p:blipFill>
          <a:blip r:embed="rId6"/>
          <a:stretch>
            <a:fillRect/>
          </a:stretch>
        </p:blipFill>
        <p:spPr>
          <a:xfrm>
            <a:off x="6713690" y="3429000"/>
            <a:ext cx="5091363" cy="1138858"/>
          </a:xfrm>
          <a:prstGeom prst="rect">
            <a:avLst/>
          </a:prstGeom>
        </p:spPr>
      </p:pic>
      <p:sp>
        <p:nvSpPr>
          <p:cNvPr id="17" name="TextBox 16">
            <a:extLst>
              <a:ext uri="{FF2B5EF4-FFF2-40B4-BE49-F238E27FC236}">
                <a16:creationId xmlns:a16="http://schemas.microsoft.com/office/drawing/2014/main" id="{AE4D620B-2AF7-3F47-A3DF-B59E340CDAC4}"/>
              </a:ext>
            </a:extLst>
          </p:cNvPr>
          <p:cNvSpPr txBox="1"/>
          <p:nvPr/>
        </p:nvSpPr>
        <p:spPr>
          <a:xfrm>
            <a:off x="6739524" y="4743718"/>
            <a:ext cx="5099743" cy="1323439"/>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339725" algn="l"/>
              </a:tabLst>
            </a:pPr>
            <a:r>
              <a:rPr lang="en-US" sz="1600" b="0" dirty="0">
                <a:solidFill>
                  <a:srgbClr val="AF00DB"/>
                </a:solidFill>
                <a:effectLst/>
                <a:latin typeface="Menlo" panose="020B0609030804020204" pitchFamily="49" charset="0"/>
              </a:rPr>
              <a:t>for</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it</a:t>
            </a:r>
            <a:r>
              <a:rPr lang="en-US" sz="1600" b="0" dirty="0">
                <a:solidFill>
                  <a:srgbClr val="000000"/>
                </a:solidFill>
                <a:effectLst/>
                <a:latin typeface="Menlo" panose="020B0609030804020204" pitchFamily="49" charset="0"/>
              </a:rPr>
              <a:t> </a:t>
            </a:r>
            <a:r>
              <a:rPr lang="en-US" sz="1600" b="0" dirty="0">
                <a:solidFill>
                  <a:srgbClr val="AF00DB"/>
                </a:solidFill>
                <a:effectLst/>
                <a:latin typeface="Menlo" panose="020B0609030804020204" pitchFamily="49" charset="0"/>
              </a:rPr>
              <a:t>in</a:t>
            </a: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df</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itertuples</a:t>
            </a:r>
            <a:r>
              <a:rPr lang="en-US" sz="1600" b="0" dirty="0">
                <a:solidFill>
                  <a:srgbClr val="000000"/>
                </a:solidFill>
                <a:effectLst/>
                <a:latin typeface="Menlo" panose="020B0609030804020204" pitchFamily="49" charset="0"/>
              </a:rPr>
              <a:t>():</a:t>
            </a:r>
          </a:p>
          <a:p>
            <a:pPr>
              <a:tabLst>
                <a:tab pos="339725" algn="l"/>
                <a:tab pos="1765300" algn="l"/>
                <a:tab pos="2281238" algn="l"/>
              </a:tabLst>
            </a:pPr>
            <a:r>
              <a:rPr lang="en-US" sz="1600" b="0" dirty="0">
                <a:solidFill>
                  <a:srgbClr val="001080"/>
                </a:solidFill>
                <a:effectLst/>
                <a:latin typeface="Menlo" panose="020B0609030804020204" pitchFamily="49" charset="0"/>
              </a:rPr>
              <a:t>	</a:t>
            </a:r>
            <a:r>
              <a:rPr lang="en-US" sz="1600" b="0" dirty="0" err="1">
                <a:solidFill>
                  <a:srgbClr val="001080"/>
                </a:solidFill>
                <a:effectLst/>
                <a:latin typeface="Menlo" panose="020B0609030804020204" pitchFamily="49" charset="0"/>
              </a:rPr>
              <a:t>m</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addConstr</a:t>
            </a:r>
            <a:r>
              <a:rPr lang="en-US" sz="1600" b="0" dirty="0">
                <a:solidFill>
                  <a:srgbClr val="000000"/>
                </a:solidFill>
                <a:effectLst/>
                <a:latin typeface="Menlo" panose="020B0609030804020204" pitchFamily="49" charset="0"/>
              </a:rPr>
              <a:t>(</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.sum_x</a:t>
            </a:r>
            <a:r>
              <a:rPr lang="en-US" sz="1600" b="0" dirty="0">
                <a:solidFill>
                  <a:srgbClr val="000000"/>
                </a:solidFill>
                <a:effectLst/>
                <a:latin typeface="Menlo" panose="020B0609030804020204" pitchFamily="49" charset="0"/>
              </a:rPr>
              <a:t> == </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.y</a:t>
            </a:r>
            <a:r>
              <a:rPr lang="en-US" sz="1600" b="0" dirty="0">
                <a:solidFill>
                  <a:srgbClr val="000000"/>
                </a:solidFill>
                <a:effectLst/>
                <a:latin typeface="Menlo" panose="020B0609030804020204" pitchFamily="49" charset="0"/>
              </a:rPr>
              <a:t>,</a:t>
            </a:r>
          </a:p>
          <a:p>
            <a:pPr>
              <a:tabLst>
                <a:tab pos="339725" algn="l"/>
                <a:tab pos="1765300" algn="l"/>
                <a:tab pos="2281238" algn="l"/>
              </a:tabLst>
            </a:pPr>
            <a:r>
              <a:rPr lang="en-US" sz="1600" dirty="0">
                <a:solidFill>
                  <a:srgbClr val="000000"/>
                </a:solidFill>
                <a:latin typeface="Menlo" panose="020B0609030804020204" pitchFamily="49" charset="0"/>
              </a:rPr>
              <a:t>		</a:t>
            </a:r>
            <a:r>
              <a:rPr lang="en-US" sz="1600" b="0" dirty="0">
                <a:solidFill>
                  <a:srgbClr val="001080"/>
                </a:solidFill>
                <a:effectLst/>
                <a:latin typeface="Menlo" panose="020B0609030804020204" pitchFamily="49" charset="0"/>
              </a:rPr>
              <a:t>name</a:t>
            </a:r>
            <a:r>
              <a:rPr lang="en-US" sz="1600" b="0" dirty="0">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namer</a:t>
            </a:r>
            <a:r>
              <a:rPr lang="en-US" sz="1600" b="0" dirty="0">
                <a:solidFill>
                  <a:srgbClr val="000000"/>
                </a:solidFill>
                <a:effectLst/>
                <a:latin typeface="Menlo" panose="020B0609030804020204" pitchFamily="49" charset="0"/>
              </a:rPr>
              <a:t>(</a:t>
            </a:r>
          </a:p>
          <a:p>
            <a:pPr>
              <a:tabLst>
                <a:tab pos="339725" algn="l"/>
                <a:tab pos="1765300" algn="l"/>
                <a:tab pos="2281238" algn="l"/>
              </a:tabLst>
            </a:pPr>
            <a:r>
              <a:rPr lang="en-US" sz="1600" b="0" dirty="0">
                <a:solidFill>
                  <a:srgbClr val="A31515"/>
                </a:solidFill>
                <a:effectLst/>
                <a:latin typeface="Menlo" panose="020B0609030804020204" pitchFamily="49" charset="0"/>
              </a:rPr>
              <a:t>			"</a:t>
            </a:r>
            <a:r>
              <a:rPr lang="en-US" sz="1600" b="0" dirty="0" err="1">
                <a:solidFill>
                  <a:srgbClr val="A31515"/>
                </a:solidFill>
                <a:effectLst/>
                <a:latin typeface="Menlo" panose="020B0609030804020204" pitchFamily="49" charset="0"/>
              </a:rPr>
              <a:t>CountTasksForGroup</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a:t>
            </a:r>
          </a:p>
          <a:p>
            <a:pPr>
              <a:tabLst>
                <a:tab pos="339725" algn="l"/>
                <a:tab pos="1765300" algn="l"/>
                <a:tab pos="2281238" algn="l"/>
              </a:tabLst>
            </a:pPr>
            <a:r>
              <a:rPr lang="en-US" sz="1600" b="0" dirty="0">
                <a:solidFill>
                  <a:srgbClr val="001080"/>
                </a:solidFill>
                <a:effectLst/>
                <a:latin typeface="Menlo" panose="020B0609030804020204" pitchFamily="49" charset="0"/>
              </a:rPr>
              <a:t>			</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.Index</a:t>
            </a:r>
            <a:r>
              <a:rPr lang="en-US" sz="1600"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51752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1" grpId="1" animBg="1"/>
      <p:bldP spid="13" grpId="0" animBg="1"/>
      <p:bldP spid="13" grpId="1" animBg="1"/>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293812" y="838200"/>
                <a:ext cx="9906001" cy="2895600"/>
              </a:xfrm>
            </p:spPr>
            <p:txBody>
              <a:bodyPr>
                <a:normAutofit/>
              </a:bodyPr>
              <a:lstStyle/>
              <a:p>
                <a:pPr lvl="1"/>
                <a:r>
                  <a:rPr lang="en-US" sz="2600" dirty="0"/>
                  <a:t>Ensure Resource Group Meets Minimum Task Processing</a:t>
                </a:r>
              </a:p>
              <a:p>
                <a:pPr lvl="2">
                  <a:spcAft>
                    <a:spcPts val="1200"/>
                  </a:spcAft>
                </a:pPr>
                <a:r>
                  <a:rPr lang="en-US" dirty="0"/>
                  <a:t>Ensure each resource group is scheduled for at least its minimum number of tasks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𝑔</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𝑔</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𝒢</m:t>
                      </m:r>
                    </m:oMath>
                  </m:oMathPara>
                </a14:m>
                <a:endParaRPr lang="en-US" dirty="0">
                  <a:latin typeface="Cambria Math" panose="02040503050406030204" pitchFamily="18" charset="0"/>
                  <a:ea typeface="Cambria Math" panose="02040503050406030204" pitchFamily="18" charset="0"/>
                </a:endParaRPr>
              </a:p>
              <a:p>
                <a:pPr lvl="1"/>
                <a:r>
                  <a:rPr lang="en-US" dirty="0"/>
                  <a:t>Ensure Resource Group Meets Maximum Task Processing</a:t>
                </a:r>
              </a:p>
              <a:p>
                <a:pPr lvl="2">
                  <a:spcAft>
                    <a:spcPts val="1200"/>
                  </a:spcAft>
                </a:pPr>
                <a:r>
                  <a:rPr lang="en-US" dirty="0"/>
                  <a:t>Ensure each resource group is only scheduled up to its maximum number of tasks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𝑔</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𝑔</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𝒢</m:t>
                      </m:r>
                    </m:oMath>
                  </m:oMathPara>
                </a14:m>
                <a:endParaRPr lang="en-US" dirty="0">
                  <a:latin typeface="Cambria Math" panose="02040503050406030204" pitchFamily="18" charset="0"/>
                  <a:ea typeface="Cambria Math" panose="02040503050406030204" pitchFamily="18" charset="0"/>
                </a:endParaRPr>
              </a:p>
              <a:p>
                <a:pPr marL="0" indent="0">
                  <a:buNone/>
                </a:pPr>
                <a:endParaRPr lang="en-US" dirty="0">
                  <a:latin typeface="Cambria Math" panose="02040503050406030204" pitchFamily="18" charset="0"/>
                  <a:ea typeface="Cambria Math" panose="02040503050406030204" pitchFamily="18" charset="0"/>
                </a:endParaRPr>
              </a:p>
              <a:p>
                <a:pPr marL="731520" lvl="2" indent="0">
                  <a:buNone/>
                </a:pPr>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293812" y="838200"/>
                <a:ext cx="9906001" cy="2895600"/>
              </a:xfrm>
              <a:blipFill>
                <a:blip r:embed="rId2"/>
                <a:stretch>
                  <a:fillRect t="-4367" b="-131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49</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10" name="TextBox 9">
            <a:extLst>
              <a:ext uri="{FF2B5EF4-FFF2-40B4-BE49-F238E27FC236}">
                <a16:creationId xmlns:a16="http://schemas.microsoft.com/office/drawing/2014/main" id="{CCE347F4-8469-2D4B-A8F6-3C151B33AAB5}"/>
              </a:ext>
            </a:extLst>
          </p:cNvPr>
          <p:cNvSpPr txBox="1"/>
          <p:nvPr/>
        </p:nvSpPr>
        <p:spPr>
          <a:xfrm>
            <a:off x="859269" y="3814346"/>
            <a:ext cx="5564188" cy="338554"/>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 = </a:t>
            </a:r>
            <a:r>
              <a:rPr lang="en-US" sz="1600" b="0" dirty="0" err="1">
                <a:solidFill>
                  <a:srgbClr val="267F99"/>
                </a:solidFill>
                <a:effectLst/>
                <a:latin typeface="Menlo" panose="020B0609030804020204" pitchFamily="49" charset="0"/>
              </a:rPr>
              <a:t>pd</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concat</a:t>
            </a:r>
            <a:r>
              <a:rPr lang="en-US" sz="1600" b="0" dirty="0">
                <a:solidFill>
                  <a:srgbClr val="000000"/>
                </a:solidFill>
                <a:effectLst/>
                <a:latin typeface="Menlo" panose="020B0609030804020204" pitchFamily="49" charset="0"/>
              </a:rPr>
              <a:t>([</a:t>
            </a:r>
            <a:r>
              <a:rPr lang="en-US" sz="1600" b="0" dirty="0">
                <a:solidFill>
                  <a:srgbClr val="001080"/>
                </a:solidFill>
                <a:effectLst/>
                <a:latin typeface="Menlo" panose="020B0609030804020204" pitchFamily="49" charset="0"/>
              </a:rPr>
              <a:t>y</a:t>
            </a: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resource_groups</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axis</a:t>
            </a:r>
            <a:r>
              <a:rPr lang="en-US" sz="1600" b="0" dirty="0">
                <a:solidFill>
                  <a:srgbClr val="000000"/>
                </a:solidFill>
                <a:effectLst/>
                <a:latin typeface="Menlo" panose="020B0609030804020204" pitchFamily="49" charset="0"/>
              </a:rPr>
              <a:t>=</a:t>
            </a:r>
            <a:r>
              <a:rPr lang="en-US" sz="1600" b="0" dirty="0">
                <a:solidFill>
                  <a:srgbClr val="098658"/>
                </a:solidFill>
                <a:effectLst/>
                <a:latin typeface="Menlo" panose="020B0609030804020204" pitchFamily="49" charset="0"/>
              </a:rPr>
              <a:t>1</a:t>
            </a:r>
            <a:r>
              <a:rPr lang="en-US" sz="1600" b="0" dirty="0">
                <a:solidFill>
                  <a:srgbClr val="000000"/>
                </a:solidFill>
                <a:effectLst/>
                <a:latin typeface="Menlo" panose="020B0609030804020204" pitchFamily="49" charset="0"/>
              </a:rPr>
              <a:t>)</a:t>
            </a:r>
          </a:p>
        </p:txBody>
      </p:sp>
      <p:sp>
        <p:nvSpPr>
          <p:cNvPr id="12" name="TextBox 11">
            <a:extLst>
              <a:ext uri="{FF2B5EF4-FFF2-40B4-BE49-F238E27FC236}">
                <a16:creationId xmlns:a16="http://schemas.microsoft.com/office/drawing/2014/main" id="{8DF187D7-462A-B94A-979C-9FC30B0A0237}"/>
              </a:ext>
            </a:extLst>
          </p:cNvPr>
          <p:cNvSpPr txBox="1"/>
          <p:nvPr/>
        </p:nvSpPr>
        <p:spPr>
          <a:xfrm>
            <a:off x="836612" y="4327414"/>
            <a:ext cx="6094268" cy="1815882"/>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454025" algn="l"/>
                <a:tab pos="1878013" algn="l"/>
                <a:tab pos="3189288" algn="l"/>
              </a:tabLst>
            </a:pPr>
            <a:r>
              <a:rPr lang="en-US" sz="1600" b="0" dirty="0">
                <a:solidFill>
                  <a:srgbClr val="AF00DB"/>
                </a:solidFill>
                <a:effectLst/>
                <a:latin typeface="Menlo" panose="020B0609030804020204" pitchFamily="49" charset="0"/>
              </a:rPr>
              <a:t>for</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it</a:t>
            </a:r>
            <a:r>
              <a:rPr lang="en-US" sz="1600" b="0" dirty="0">
                <a:solidFill>
                  <a:srgbClr val="000000"/>
                </a:solidFill>
                <a:effectLst/>
                <a:latin typeface="Menlo" panose="020B0609030804020204" pitchFamily="49" charset="0"/>
              </a:rPr>
              <a:t> </a:t>
            </a:r>
            <a:r>
              <a:rPr lang="en-US" sz="1600" b="0" dirty="0">
                <a:solidFill>
                  <a:srgbClr val="AF00DB"/>
                </a:solidFill>
                <a:effectLst/>
                <a:latin typeface="Menlo" panose="020B0609030804020204" pitchFamily="49" charset="0"/>
              </a:rPr>
              <a:t>in</a:t>
            </a: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df</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itertuples</a:t>
            </a:r>
            <a:r>
              <a:rPr lang="en-US" sz="1600" b="0" dirty="0">
                <a:solidFill>
                  <a:srgbClr val="000000"/>
                </a:solidFill>
                <a:effectLst/>
                <a:latin typeface="Menlo" panose="020B0609030804020204" pitchFamily="49" charset="0"/>
              </a:rPr>
              <a:t>():</a:t>
            </a:r>
          </a:p>
          <a:p>
            <a:pPr>
              <a:tabLst>
                <a:tab pos="454025" algn="l"/>
                <a:tab pos="1878013" algn="l"/>
                <a:tab pos="3189288" algn="l"/>
              </a:tabLst>
            </a:pPr>
            <a:r>
              <a:rPr lang="en-US" sz="1600" b="0" dirty="0">
                <a:solidFill>
                  <a:srgbClr val="001080"/>
                </a:solidFill>
                <a:effectLst/>
                <a:latin typeface="Menlo" panose="020B0609030804020204" pitchFamily="49" charset="0"/>
              </a:rPr>
              <a:t>	</a:t>
            </a:r>
            <a:r>
              <a:rPr lang="en-US" sz="1600" b="0" dirty="0" err="1">
                <a:solidFill>
                  <a:srgbClr val="001080"/>
                </a:solidFill>
                <a:effectLst/>
                <a:latin typeface="Menlo" panose="020B0609030804020204" pitchFamily="49" charset="0"/>
              </a:rPr>
              <a:t>m</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addConstr</a:t>
            </a:r>
            <a:r>
              <a:rPr lang="en-US" sz="1600" b="0" dirty="0">
                <a:solidFill>
                  <a:srgbClr val="000000"/>
                </a:solidFill>
                <a:effectLst/>
                <a:latin typeface="Menlo" panose="020B0609030804020204" pitchFamily="49" charset="0"/>
              </a:rPr>
              <a:t>(</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.y</a:t>
            </a:r>
            <a:r>
              <a:rPr lang="en-US" sz="1600" b="0" dirty="0">
                <a:solidFill>
                  <a:srgbClr val="000000"/>
                </a:solidFill>
                <a:effectLst/>
                <a:latin typeface="Menlo" panose="020B0609030804020204" pitchFamily="49" charset="0"/>
              </a:rPr>
              <a:t> &gt;= </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.MinTasks</a:t>
            </a:r>
            <a:r>
              <a:rPr lang="en-US" sz="1600" b="0" dirty="0">
                <a:solidFill>
                  <a:srgbClr val="000000"/>
                </a:solidFill>
                <a:effectLst/>
                <a:latin typeface="Menlo" panose="020B0609030804020204" pitchFamily="49" charset="0"/>
              </a:rPr>
              <a:t>,</a:t>
            </a:r>
          </a:p>
          <a:p>
            <a:pPr>
              <a:tabLst>
                <a:tab pos="454025" algn="l"/>
                <a:tab pos="1878013" algn="l"/>
                <a:tab pos="3189288" algn="l"/>
              </a:tabLst>
            </a:pPr>
            <a:r>
              <a:rPr lang="en-US" sz="1600" dirty="0">
                <a:solidFill>
                  <a:srgbClr val="000000"/>
                </a:solidFill>
                <a:latin typeface="Menlo" panose="020B0609030804020204" pitchFamily="49" charset="0"/>
              </a:rPr>
              <a:t>		</a:t>
            </a:r>
            <a:r>
              <a:rPr lang="en-US" sz="1600" b="0" dirty="0">
                <a:solidFill>
                  <a:srgbClr val="001080"/>
                </a:solidFill>
                <a:effectLst/>
                <a:latin typeface="Menlo" panose="020B0609030804020204" pitchFamily="49" charset="0"/>
              </a:rPr>
              <a:t>name</a:t>
            </a:r>
            <a:r>
              <a:rPr lang="en-US" sz="1600" b="0" dirty="0">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namer</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GroupMeetsMinTasks</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 </a:t>
            </a:r>
          </a:p>
          <a:p>
            <a:pPr>
              <a:tabLst>
                <a:tab pos="454025" algn="l"/>
                <a:tab pos="1878013" algn="l"/>
                <a:tab pos="3189288" algn="l"/>
              </a:tabLst>
            </a:pPr>
            <a:r>
              <a:rPr lang="en-US" sz="1600" dirty="0">
                <a:solidFill>
                  <a:srgbClr val="001080"/>
                </a:solidFill>
                <a:latin typeface="Menlo" panose="020B0609030804020204" pitchFamily="49" charset="0"/>
              </a:rPr>
              <a:t>			</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.Index</a:t>
            </a:r>
            <a:r>
              <a:rPr lang="en-US" sz="1600" b="0" dirty="0">
                <a:solidFill>
                  <a:srgbClr val="000000"/>
                </a:solidFill>
                <a:effectLst/>
                <a:latin typeface="Menlo" panose="020B0609030804020204" pitchFamily="49" charset="0"/>
              </a:rPr>
              <a:t>))</a:t>
            </a:r>
          </a:p>
          <a:p>
            <a:pPr>
              <a:tabLst>
                <a:tab pos="454025" algn="l"/>
                <a:tab pos="1878013" algn="l"/>
                <a:tab pos="3189288" algn="l"/>
              </a:tabLst>
            </a:pPr>
            <a:r>
              <a:rPr lang="en-US" sz="1600" b="0" dirty="0">
                <a:solidFill>
                  <a:srgbClr val="001080"/>
                </a:solidFill>
                <a:effectLst/>
                <a:latin typeface="Menlo" panose="020B0609030804020204" pitchFamily="49" charset="0"/>
              </a:rPr>
              <a:t>	</a:t>
            </a:r>
            <a:r>
              <a:rPr lang="en-US" sz="1600" b="0" dirty="0" err="1">
                <a:solidFill>
                  <a:srgbClr val="001080"/>
                </a:solidFill>
                <a:effectLst/>
                <a:latin typeface="Menlo" panose="020B0609030804020204" pitchFamily="49" charset="0"/>
              </a:rPr>
              <a:t>m</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addConstr</a:t>
            </a:r>
            <a:r>
              <a:rPr lang="en-US" sz="1600" b="0" dirty="0">
                <a:solidFill>
                  <a:srgbClr val="000000"/>
                </a:solidFill>
                <a:effectLst/>
                <a:latin typeface="Menlo" panose="020B0609030804020204" pitchFamily="49" charset="0"/>
              </a:rPr>
              <a:t>(</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.y</a:t>
            </a:r>
            <a:r>
              <a:rPr lang="en-US" sz="1600" b="0" dirty="0">
                <a:solidFill>
                  <a:srgbClr val="000000"/>
                </a:solidFill>
                <a:effectLst/>
                <a:latin typeface="Menlo" panose="020B0609030804020204" pitchFamily="49" charset="0"/>
              </a:rPr>
              <a:t> &lt;= </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.MaxTasks</a:t>
            </a:r>
            <a:r>
              <a:rPr lang="en-US" sz="1600" b="0" dirty="0">
                <a:solidFill>
                  <a:srgbClr val="000000"/>
                </a:solidFill>
                <a:effectLst/>
                <a:latin typeface="Menlo" panose="020B0609030804020204" pitchFamily="49" charset="0"/>
              </a:rPr>
              <a:t>, </a:t>
            </a:r>
          </a:p>
          <a:p>
            <a:pPr>
              <a:tabLst>
                <a:tab pos="454025" algn="l"/>
                <a:tab pos="1878013" algn="l"/>
                <a:tab pos="3189288" algn="l"/>
              </a:tabLst>
            </a:pPr>
            <a:r>
              <a:rPr lang="en-US" sz="1600" dirty="0">
                <a:solidFill>
                  <a:srgbClr val="000000"/>
                </a:solidFill>
                <a:latin typeface="Menlo" panose="020B0609030804020204" pitchFamily="49" charset="0"/>
              </a:rPr>
              <a:t>		</a:t>
            </a:r>
            <a:r>
              <a:rPr lang="en-US" sz="1600" b="0" dirty="0">
                <a:solidFill>
                  <a:srgbClr val="001080"/>
                </a:solidFill>
                <a:effectLst/>
                <a:latin typeface="Menlo" panose="020B0609030804020204" pitchFamily="49" charset="0"/>
              </a:rPr>
              <a:t>name</a:t>
            </a:r>
            <a:r>
              <a:rPr lang="en-US" sz="1600" b="0" dirty="0">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namer</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GroupMeetsMaxTasks</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.Index</a:t>
            </a:r>
            <a:r>
              <a:rPr lang="en-US" sz="1600" b="0" dirty="0">
                <a:solidFill>
                  <a:srgbClr val="000000"/>
                </a:solidFill>
                <a:effectLst/>
                <a:latin typeface="Menlo" panose="020B0609030804020204" pitchFamily="49" charset="0"/>
              </a:rPr>
              <a:t>))</a:t>
            </a:r>
          </a:p>
        </p:txBody>
      </p:sp>
      <p:pic>
        <p:nvPicPr>
          <p:cNvPr id="13" name="Picture 12">
            <a:extLst>
              <a:ext uri="{FF2B5EF4-FFF2-40B4-BE49-F238E27FC236}">
                <a16:creationId xmlns:a16="http://schemas.microsoft.com/office/drawing/2014/main" id="{BC7177FB-5869-084D-A1E5-013849A56931}"/>
              </a:ext>
            </a:extLst>
          </p:cNvPr>
          <p:cNvPicPr>
            <a:picLocks noChangeAspect="1"/>
          </p:cNvPicPr>
          <p:nvPr/>
        </p:nvPicPr>
        <p:blipFill>
          <a:blip r:embed="rId4"/>
          <a:stretch>
            <a:fillRect/>
          </a:stretch>
        </p:blipFill>
        <p:spPr>
          <a:xfrm>
            <a:off x="7008812" y="3814346"/>
            <a:ext cx="4956294" cy="1367254"/>
          </a:xfrm>
          <a:prstGeom prst="rect">
            <a:avLst/>
          </a:prstGeom>
        </p:spPr>
      </p:pic>
    </p:spTree>
    <p:extLst>
      <p:ext uri="{BB962C8B-B14F-4D97-AF65-F5344CB8AC3E}">
        <p14:creationId xmlns:p14="http://schemas.microsoft.com/office/powerpoint/2010/main" val="385990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E7CA1-B270-4746-807A-767363E6E03A}"/>
              </a:ext>
            </a:extLst>
          </p:cNvPr>
          <p:cNvSpPr>
            <a:spLocks noGrp="1"/>
          </p:cNvSpPr>
          <p:nvPr>
            <p:ph type="title"/>
          </p:nvPr>
        </p:nvSpPr>
        <p:spPr/>
        <p:txBody>
          <a:bodyPr>
            <a:normAutofit fontScale="90000"/>
          </a:bodyPr>
          <a:lstStyle/>
          <a:p>
            <a:r>
              <a:rPr lang="en-US" dirty="0"/>
              <a:t>Introduction</a:t>
            </a:r>
          </a:p>
        </p:txBody>
      </p:sp>
      <p:sp>
        <p:nvSpPr>
          <p:cNvPr id="3" name="Content Placeholder 2">
            <a:extLst>
              <a:ext uri="{FF2B5EF4-FFF2-40B4-BE49-F238E27FC236}">
                <a16:creationId xmlns:a16="http://schemas.microsoft.com/office/drawing/2014/main" id="{5280F286-158A-BE4C-9AD2-7A7F83C9245D}"/>
              </a:ext>
            </a:extLst>
          </p:cNvPr>
          <p:cNvSpPr>
            <a:spLocks noGrp="1"/>
          </p:cNvSpPr>
          <p:nvPr>
            <p:ph idx="1"/>
          </p:nvPr>
        </p:nvSpPr>
        <p:spPr>
          <a:xfrm>
            <a:off x="1593436" y="1041019"/>
            <a:ext cx="10215976" cy="5257387"/>
          </a:xfrm>
        </p:spPr>
        <p:txBody>
          <a:bodyPr>
            <a:normAutofit/>
          </a:bodyPr>
          <a:lstStyle/>
          <a:p>
            <a:r>
              <a:rPr lang="en-US" dirty="0"/>
              <a:t>The main tools used in the development are python with the pandas library</a:t>
            </a:r>
          </a:p>
          <a:p>
            <a:pPr lvl="1"/>
            <a:r>
              <a:rPr lang="en-US" dirty="0"/>
              <a:t>Python has a rich ecosystem which aids in deployment</a:t>
            </a:r>
          </a:p>
          <a:p>
            <a:pPr lvl="1"/>
            <a:r>
              <a:rPr lang="en-US" dirty="0"/>
              <a:t>Pandas provides a very clean, sparse way of containing and manipulating the data</a:t>
            </a:r>
          </a:p>
          <a:p>
            <a:r>
              <a:rPr lang="en-US" dirty="0"/>
              <a:t>This is often used in concert with </a:t>
            </a:r>
            <a:r>
              <a:rPr lang="en-US" dirty="0" err="1"/>
              <a:t>Gurobi’s</a:t>
            </a:r>
            <a:r>
              <a:rPr lang="en-US" dirty="0"/>
              <a:t> python interface (</a:t>
            </a:r>
            <a:r>
              <a:rPr lang="en-US" dirty="0" err="1"/>
              <a:t>gurobipy</a:t>
            </a:r>
            <a:r>
              <a:rPr lang="en-US" dirty="0"/>
              <a:t>)</a:t>
            </a:r>
          </a:p>
          <a:p>
            <a:pPr lvl="1"/>
            <a:r>
              <a:rPr lang="en-US" dirty="0"/>
              <a:t>Also used with other python APIs </a:t>
            </a:r>
          </a:p>
          <a:p>
            <a:pPr lvl="2"/>
            <a:r>
              <a:rPr lang="en-US" dirty="0"/>
              <a:t>IBM ILOG CPLEX (</a:t>
            </a:r>
            <a:r>
              <a:rPr lang="en-US" dirty="0" err="1"/>
              <a:t>docplex</a:t>
            </a:r>
            <a:r>
              <a:rPr lang="en-US" dirty="0"/>
              <a:t>), </a:t>
            </a:r>
          </a:p>
          <a:p>
            <a:pPr lvl="2"/>
            <a:r>
              <a:rPr lang="en-US" dirty="0"/>
              <a:t>FICO Xpress-MP (</a:t>
            </a:r>
            <a:r>
              <a:rPr lang="en-US" dirty="0" err="1"/>
              <a:t>xpress</a:t>
            </a:r>
            <a:r>
              <a:rPr lang="en-US" dirty="0"/>
              <a:t>)</a:t>
            </a:r>
          </a:p>
          <a:p>
            <a:pPr lvl="2"/>
            <a:r>
              <a:rPr lang="en-US" dirty="0"/>
              <a:t>Google’s OR Tools (</a:t>
            </a:r>
            <a:r>
              <a:rPr lang="en-US" dirty="0" err="1"/>
              <a:t>ortools</a:t>
            </a:r>
            <a:r>
              <a:rPr lang="en-US" dirty="0"/>
              <a:t>)</a:t>
            </a:r>
          </a:p>
          <a:p>
            <a:r>
              <a:rPr lang="en-US" dirty="0"/>
              <a:t>Applied to multiple clients and verticals successfully</a:t>
            </a:r>
          </a:p>
        </p:txBody>
      </p:sp>
      <p:sp>
        <p:nvSpPr>
          <p:cNvPr id="4" name="Date Placeholder 3">
            <a:extLst>
              <a:ext uri="{FF2B5EF4-FFF2-40B4-BE49-F238E27FC236}">
                <a16:creationId xmlns:a16="http://schemas.microsoft.com/office/drawing/2014/main" id="{8D42AE90-26D5-2D4D-BE02-A69183CD19E2}"/>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B6F3E9F2-7F2C-294E-946A-CBB828F8116A}"/>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EF6B0A2B-E681-3C45-B00F-358DA24DF479}"/>
              </a:ext>
            </a:extLst>
          </p:cNvPr>
          <p:cNvSpPr>
            <a:spLocks noGrp="1"/>
          </p:cNvSpPr>
          <p:nvPr>
            <p:ph type="sldNum" sz="quarter" idx="12"/>
          </p:nvPr>
        </p:nvSpPr>
        <p:spPr/>
        <p:txBody>
          <a:bodyPr/>
          <a:lstStyle/>
          <a:p>
            <a:fld id="{7DC1BBB0-96F0-4077-A278-0F3FB5C104D3}" type="slidenum">
              <a:rPr lang="en-US" smtClean="0"/>
              <a:t>5</a:t>
            </a:fld>
            <a:endParaRPr lang="en-US"/>
          </a:p>
        </p:txBody>
      </p:sp>
    </p:spTree>
    <p:extLst>
      <p:ext uri="{BB962C8B-B14F-4D97-AF65-F5344CB8AC3E}">
        <p14:creationId xmlns:p14="http://schemas.microsoft.com/office/powerpoint/2010/main" val="426587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r>
                  <a:rPr lang="en-US" sz="3100" dirty="0"/>
                  <a:t>Objective</a:t>
                </a:r>
              </a:p>
              <a:p>
                <a:pPr lvl="1"/>
                <a:r>
                  <a:rPr lang="en-US" sz="2600" dirty="0"/>
                  <a:t>The objective function for the model is to minimize the cost of assigning the resources to tasks.</a:t>
                </a:r>
                <a:br>
                  <a:rPr lang="en-US" sz="2600" dirty="0"/>
                </a:br>
                <a:endParaRPr lang="en-US" sz="2600" dirty="0"/>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Minimize</m:t>
                      </m:r>
                      <m:r>
                        <a:rPr lang="en-US" sz="2400" i="1">
                          <a:latin typeface="Cambria Math" panose="02040503050406030204" pitchFamily="18" charset="0"/>
                        </a:rPr>
                        <m:t> </m:t>
                      </m:r>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ℛ</m:t>
                          </m:r>
                        </m:sub>
                        <m:sup>
                          <m:r>
                            <a:rPr lang="en-US" sz="2400" i="1">
                              <a:latin typeface="Cambria Math" panose="02040503050406030204" pitchFamily="18" charset="0"/>
                            </a:rPr>
                            <m:t>​</m:t>
                          </m:r>
                        </m:sup>
                        <m:e>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𝑄</m:t>
                                  </m:r>
                                </m:e>
                                <m:sub>
                                  <m:r>
                                    <a:rPr lang="en-US" sz="2400" i="1">
                                      <a:latin typeface="Cambria Math" panose="02040503050406030204" pitchFamily="18" charset="0"/>
                                    </a:rPr>
                                    <m:t>𝑟</m:t>
                                  </m:r>
                                </m:sub>
                              </m:sSub>
                            </m:sub>
                            <m:sup>
                              <m:r>
                                <a:rPr lang="en-US" sz="2400" i="1">
                                  <a:latin typeface="Cambria Math" panose="02040503050406030204" pitchFamily="18" charset="0"/>
                                </a:rPr>
                                <m:t>​</m:t>
                              </m:r>
                            </m:sup>
                            <m:e>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𝑟𝑡</m:t>
                                  </m:r>
                                </m:sub>
                              </m:sSub>
                            </m:e>
                          </m:nary>
                        </m:e>
                      </m:nary>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𝑟𝑡</m:t>
                          </m:r>
                        </m:sub>
                      </m:sSub>
                    </m:oMath>
                  </m:oMathPara>
                </a14:m>
                <a:endParaRPr lang="en-US" sz="2400"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816" t="-418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50</a:t>
            </a:fld>
            <a:endParaRPr lang="en-US"/>
          </a:p>
        </p:txBody>
      </p:sp>
      <p:pic>
        <p:nvPicPr>
          <p:cNvPr id="7" name="Picture 6">
            <a:extLst>
              <a:ext uri="{FF2B5EF4-FFF2-40B4-BE49-F238E27FC236}">
                <a16:creationId xmlns:a16="http://schemas.microsoft.com/office/drawing/2014/main" id="{B1772E16-432D-FA44-B3E4-C05D280FB4BC}"/>
              </a:ext>
            </a:extLst>
          </p:cNvPr>
          <p:cNvPicPr>
            <a:picLocks noChangeAspect="1"/>
          </p:cNvPicPr>
          <p:nvPr/>
        </p:nvPicPr>
        <p:blipFill>
          <a:blip r:embed="rId3"/>
          <a:srcRect/>
          <a:stretch/>
        </p:blipFill>
        <p:spPr>
          <a:xfrm>
            <a:off x="10437812" y="12562"/>
            <a:ext cx="1368830" cy="1130438"/>
          </a:xfrm>
          <a:prstGeom prst="rect">
            <a:avLst/>
          </a:prstGeom>
        </p:spPr>
      </p:pic>
      <p:sp>
        <p:nvSpPr>
          <p:cNvPr id="10" name="TextBox 9">
            <a:extLst>
              <a:ext uri="{FF2B5EF4-FFF2-40B4-BE49-F238E27FC236}">
                <a16:creationId xmlns:a16="http://schemas.microsoft.com/office/drawing/2014/main" id="{1835A267-379C-4642-8B2B-B4EE4ABB7D2E}"/>
              </a:ext>
            </a:extLst>
          </p:cNvPr>
          <p:cNvSpPr txBox="1"/>
          <p:nvPr/>
        </p:nvSpPr>
        <p:spPr>
          <a:xfrm>
            <a:off x="3580246" y="4038600"/>
            <a:ext cx="5028333" cy="646331"/>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r>
              <a:rPr lang="en-US" b="0" dirty="0">
                <a:solidFill>
                  <a:srgbClr val="001080"/>
                </a:solidFill>
                <a:effectLst/>
                <a:latin typeface="Menlo" panose="020B0609030804020204" pitchFamily="49" charset="0"/>
              </a:rPr>
              <a:t>z</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quicksum</a:t>
            </a:r>
            <a:r>
              <a:rPr lang="en-US" b="0" dirty="0">
                <a:solidFill>
                  <a:srgbClr val="000000"/>
                </a:solidFill>
                <a:effectLst/>
                <a:latin typeface="Menlo" panose="020B0609030804020204" pitchFamily="49" charset="0"/>
              </a:rPr>
              <a:t>(</a:t>
            </a:r>
            <a:r>
              <a:rPr lang="en-US" b="0" dirty="0">
                <a:solidFill>
                  <a:srgbClr val="001080"/>
                </a:solidFill>
                <a:effectLst/>
                <a:latin typeface="Menlo" panose="020B0609030804020204" pitchFamily="49" charset="0"/>
              </a:rPr>
              <a:t>theta</a:t>
            </a:r>
            <a:r>
              <a:rPr lang="en-US" b="0" dirty="0">
                <a:solidFill>
                  <a:srgbClr val="000000"/>
                </a:solidFill>
                <a:effectLst/>
                <a:latin typeface="Menlo" panose="020B0609030804020204" pitchFamily="49" charset="0"/>
              </a:rPr>
              <a:t> * </a:t>
            </a:r>
            <a:r>
              <a:rPr lang="en-US" b="0" dirty="0">
                <a:solidFill>
                  <a:srgbClr val="001080"/>
                </a:solidFill>
                <a:effectLst/>
                <a:latin typeface="Menlo" panose="020B0609030804020204" pitchFamily="49" charset="0"/>
              </a:rPr>
              <a:t>x</a:t>
            </a:r>
            <a:r>
              <a:rPr lang="en-US" b="0" dirty="0">
                <a:solidFill>
                  <a:srgbClr val="000000"/>
                </a:solidFill>
                <a:effectLst/>
                <a:latin typeface="Menlo" panose="020B0609030804020204" pitchFamily="49" charset="0"/>
              </a:rPr>
              <a:t>)</a:t>
            </a:r>
          </a:p>
          <a:p>
            <a:r>
              <a:rPr lang="en-US" b="0" dirty="0" err="1">
                <a:solidFill>
                  <a:srgbClr val="001080"/>
                </a:solidFill>
                <a:effectLst/>
                <a:latin typeface="Menlo" panose="020B0609030804020204" pitchFamily="49" charset="0"/>
              </a:rPr>
              <a:t>m</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setObjective</a:t>
            </a:r>
            <a:r>
              <a:rPr lang="en-US" b="0" dirty="0">
                <a:solidFill>
                  <a:srgbClr val="000000"/>
                </a:solidFill>
                <a:effectLst/>
                <a:latin typeface="Menlo" panose="020B0609030804020204" pitchFamily="49" charset="0"/>
              </a:rPr>
              <a:t>(</a:t>
            </a:r>
            <a:r>
              <a:rPr lang="en-US" b="0" dirty="0">
                <a:solidFill>
                  <a:srgbClr val="001080"/>
                </a:solidFill>
                <a:effectLst/>
                <a:latin typeface="Menlo" panose="020B0609030804020204" pitchFamily="49" charset="0"/>
              </a:rPr>
              <a:t>z</a:t>
            </a:r>
            <a:r>
              <a:rPr lang="en-US" b="0" dirty="0">
                <a:solidFill>
                  <a:srgbClr val="000000"/>
                </a:solidFill>
                <a:effectLst/>
                <a:latin typeface="Menlo" panose="020B0609030804020204" pitchFamily="49" charset="0"/>
              </a:rPr>
              <a:t>, </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MINIMIZE</a:t>
            </a:r>
            <a:r>
              <a:rPr lang="en-US"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68022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293813" y="838200"/>
            <a:ext cx="3048000" cy="5638800"/>
          </a:xfrm>
        </p:spPr>
        <p:txBody>
          <a:bodyPr>
            <a:normAutofit/>
          </a:bodyPr>
          <a:lstStyle/>
          <a:p>
            <a:r>
              <a:rPr lang="en-US" sz="3100" dirty="0"/>
              <a:t>Run the model with Gurobi</a:t>
            </a:r>
            <a:endParaRPr lang="en-US" dirty="0">
              <a:latin typeface="Cambria Math" panose="02040503050406030204" pitchFamily="18" charset="0"/>
              <a:ea typeface="Cambria Math" panose="02040503050406030204" pitchFamily="18" charset="0"/>
            </a:endParaRPr>
          </a:p>
          <a:p>
            <a:pPr marL="0" indent="0">
              <a:buNone/>
            </a:pPr>
            <a:endParaRPr lang="en-US" dirty="0">
              <a:latin typeface="Cambria Math" panose="02040503050406030204" pitchFamily="18" charset="0"/>
              <a:ea typeface="Cambria Math" panose="02040503050406030204" pitchFamily="18" charset="0"/>
            </a:endParaRPr>
          </a:p>
          <a:p>
            <a:pPr marL="731520" lvl="2" indent="0">
              <a:buNone/>
            </a:pPr>
            <a:endParaRPr lang="en-US" dirty="0"/>
          </a:p>
        </p:txBody>
      </p:sp>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51</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2"/>
          <a:srcRect/>
          <a:stretch/>
        </p:blipFill>
        <p:spPr>
          <a:xfrm>
            <a:off x="10437812" y="12562"/>
            <a:ext cx="1368830" cy="1130438"/>
          </a:xfrm>
          <a:prstGeom prst="rect">
            <a:avLst/>
          </a:prstGeom>
        </p:spPr>
      </p:pic>
      <p:pic>
        <p:nvPicPr>
          <p:cNvPr id="9" name="Picture 8">
            <a:extLst>
              <a:ext uri="{FF2B5EF4-FFF2-40B4-BE49-F238E27FC236}">
                <a16:creationId xmlns:a16="http://schemas.microsoft.com/office/drawing/2014/main" id="{95C545F6-6552-6043-B5CB-716E330D2A8A}"/>
              </a:ext>
            </a:extLst>
          </p:cNvPr>
          <p:cNvPicPr>
            <a:picLocks noChangeAspect="1"/>
          </p:cNvPicPr>
          <p:nvPr/>
        </p:nvPicPr>
        <p:blipFill>
          <a:blip r:embed="rId3"/>
          <a:stretch>
            <a:fillRect/>
          </a:stretch>
        </p:blipFill>
        <p:spPr>
          <a:xfrm>
            <a:off x="5103812" y="838200"/>
            <a:ext cx="5257800" cy="5590509"/>
          </a:xfrm>
          <a:prstGeom prst="rect">
            <a:avLst/>
          </a:prstGeom>
        </p:spPr>
      </p:pic>
    </p:spTree>
    <p:extLst>
      <p:ext uri="{BB962C8B-B14F-4D97-AF65-F5344CB8AC3E}">
        <p14:creationId xmlns:p14="http://schemas.microsoft.com/office/powerpoint/2010/main" val="176060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52</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a:solidFill>
            <a:srgbClr val="7BBB9E"/>
          </a:solidFill>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0072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kern="1200" dirty="0"/>
                <a:t>7. Validate Results</a:t>
              </a:r>
              <a:r>
                <a:rPr lang="en-US" sz="3000" dirty="0"/>
                <a:t> and Iterate</a:t>
              </a:r>
              <a:endParaRPr lang="en-US" sz="3000" kern="1200" dirty="0"/>
            </a:p>
          </p:txBody>
        </p:sp>
      </p:grpSp>
    </p:spTree>
    <p:extLst>
      <p:ext uri="{BB962C8B-B14F-4D97-AF65-F5344CB8AC3E}">
        <p14:creationId xmlns:p14="http://schemas.microsoft.com/office/powerpoint/2010/main" val="349335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4635C-DF1D-354B-80E2-DE8BE16F79D6}"/>
              </a:ext>
            </a:extLst>
          </p:cNvPr>
          <p:cNvSpPr>
            <a:spLocks noGrp="1"/>
          </p:cNvSpPr>
          <p:nvPr>
            <p:ph type="title"/>
          </p:nvPr>
        </p:nvSpPr>
        <p:spPr>
          <a:xfrm>
            <a:off x="1074240" y="381000"/>
            <a:ext cx="3293422" cy="533400"/>
          </a:xfrm>
        </p:spPr>
        <p:txBody>
          <a:bodyPr anchor="b">
            <a:normAutofit/>
          </a:bodyPr>
          <a:lstStyle/>
          <a:p>
            <a:r>
              <a:rPr lang="en-US" dirty="0"/>
              <a:t>Review Results</a:t>
            </a:r>
          </a:p>
        </p:txBody>
      </p:sp>
      <p:sp>
        <p:nvSpPr>
          <p:cNvPr id="15" name="Text Placeholder 3">
            <a:extLst>
              <a:ext uri="{FF2B5EF4-FFF2-40B4-BE49-F238E27FC236}">
                <a16:creationId xmlns:a16="http://schemas.microsoft.com/office/drawing/2014/main" id="{E7DBEAFE-E517-4392-98FA-953CB7BFFFB3}"/>
              </a:ext>
            </a:extLst>
          </p:cNvPr>
          <p:cNvSpPr>
            <a:spLocks noGrp="1"/>
          </p:cNvSpPr>
          <p:nvPr>
            <p:ph type="body" sz="half" idx="2"/>
          </p:nvPr>
        </p:nvSpPr>
        <p:spPr>
          <a:xfrm>
            <a:off x="608012" y="914400"/>
            <a:ext cx="4114800" cy="5807076"/>
          </a:xfrm>
        </p:spPr>
        <p:txBody>
          <a:bodyPr>
            <a:normAutofit lnSpcReduction="10000"/>
          </a:bodyPr>
          <a:lstStyle/>
          <a:p>
            <a:pPr marL="342900" indent="-342900">
              <a:buFont typeface="Arial" panose="020B0604020202020204" pitchFamily="34" charset="0"/>
              <a:buChar char="•"/>
            </a:pPr>
            <a:r>
              <a:rPr lang="en-US" dirty="0"/>
              <a:t>For reviewing results, it helps to have a visual representation to enhance our understanding of the results and to review with clients</a:t>
            </a:r>
          </a:p>
          <a:p>
            <a:pPr marL="628650" lvl="1" indent="-171450">
              <a:buFont typeface="Arial" panose="020B0604020202020204" pitchFamily="34" charset="0"/>
              <a:buChar char="•"/>
            </a:pPr>
            <a:r>
              <a:rPr lang="en-US" sz="1800" dirty="0">
                <a:solidFill>
                  <a:schemeClr val="bg1"/>
                </a:solidFill>
              </a:rPr>
              <a:t>A tool that we like is plotly</a:t>
            </a:r>
          </a:p>
          <a:p>
            <a:pPr marL="342900" indent="-342900">
              <a:buFont typeface="Arial" panose="020B0604020202020204" pitchFamily="34" charset="0"/>
              <a:buChar char="•"/>
            </a:pPr>
            <a:r>
              <a:rPr lang="en-US" dirty="0"/>
              <a:t>The top plot here shows the assignment of the tasks to resources and how much time each resource is working, with another line for the max time for each resource</a:t>
            </a:r>
          </a:p>
          <a:p>
            <a:pPr marL="342900" indent="-342900">
              <a:buFont typeface="Arial" panose="020B0604020202020204" pitchFamily="34" charset="0"/>
              <a:buChar char="•"/>
            </a:pPr>
            <a:r>
              <a:rPr lang="en-US" dirty="0"/>
              <a:t>Bottom plot shows the resource group usage for tasks with separate lines for the min and max tasks</a:t>
            </a:r>
          </a:p>
          <a:p>
            <a:pPr marL="342900" indent="-342900">
              <a:buFont typeface="Arial" panose="020B0604020202020204" pitchFamily="34" charset="0"/>
              <a:buChar char="•"/>
            </a:pPr>
            <a:r>
              <a:rPr lang="en-US" dirty="0"/>
              <a:t>Don’t be surprised if the client hates the initial results</a:t>
            </a:r>
          </a:p>
          <a:p>
            <a:pPr marL="628650" lvl="1" indent="-165100">
              <a:buFont typeface="Arial" panose="020B0604020202020204" pitchFamily="34" charset="0"/>
              <a:buChar char="•"/>
            </a:pPr>
            <a:r>
              <a:rPr lang="en-US" sz="1800" dirty="0">
                <a:solidFill>
                  <a:schemeClr val="bg1"/>
                </a:solidFill>
              </a:rPr>
              <a:t>Most are bad at verbalizing what they really want/need. Therefore, iterating on solutions is very important</a:t>
            </a:r>
          </a:p>
        </p:txBody>
      </p:sp>
      <p:sp>
        <p:nvSpPr>
          <p:cNvPr id="4" name="Date Placeholder 3">
            <a:extLst>
              <a:ext uri="{FF2B5EF4-FFF2-40B4-BE49-F238E27FC236}">
                <a16:creationId xmlns:a16="http://schemas.microsoft.com/office/drawing/2014/main" id="{CE53C3B7-8F13-E640-83ED-0464C5F67EB2}"/>
              </a:ext>
            </a:extLst>
          </p:cNvPr>
          <p:cNvSpPr>
            <a:spLocks noGrp="1"/>
          </p:cNvSpPr>
          <p:nvPr>
            <p:ph type="dt" sz="half" idx="10"/>
          </p:nvPr>
        </p:nvSpPr>
        <p:spPr>
          <a:xfrm>
            <a:off x="5180250" y="6356351"/>
            <a:ext cx="1218883" cy="365125"/>
          </a:xfrm>
        </p:spPr>
        <p:txBody>
          <a:bodyPr anchor="ctr">
            <a:normAutofit/>
          </a:bodyPr>
          <a:lstStyle/>
          <a:p>
            <a:pPr>
              <a:spcAft>
                <a:spcPts val="600"/>
              </a:spcAft>
            </a:pPr>
            <a:r>
              <a:rPr lang="en-US"/>
              <a:t>2022-04-03</a:t>
            </a:r>
            <a:endParaRPr lang="en-US" dirty="0"/>
          </a:p>
        </p:txBody>
      </p:sp>
      <p:sp>
        <p:nvSpPr>
          <p:cNvPr id="5" name="Footer Placeholder 4">
            <a:extLst>
              <a:ext uri="{FF2B5EF4-FFF2-40B4-BE49-F238E27FC236}">
                <a16:creationId xmlns:a16="http://schemas.microsoft.com/office/drawing/2014/main" id="{9E910A73-9EB8-2C49-A5A4-FD76C52530E7}"/>
              </a:ext>
            </a:extLst>
          </p:cNvPr>
          <p:cNvSpPr>
            <a:spLocks noGrp="1"/>
          </p:cNvSpPr>
          <p:nvPr>
            <p:ph type="ftr" sz="quarter" idx="11"/>
          </p:nvPr>
        </p:nvSpPr>
        <p:spPr>
          <a:xfrm>
            <a:off x="6551613" y="6356351"/>
            <a:ext cx="4018386" cy="365125"/>
          </a:xfrm>
        </p:spPr>
        <p:txBody>
          <a:bodyPr anchor="ctr">
            <a:normAutofit/>
          </a:bodyPr>
          <a:lstStyle/>
          <a:p>
            <a:pPr>
              <a:spcAft>
                <a:spcPts val="600"/>
              </a:spcAft>
            </a:pPr>
            <a:r>
              <a:rPr lang="en-US"/>
              <a:t>Copyright © Princeton Consultants 2022 (V1.0)</a:t>
            </a:r>
          </a:p>
        </p:txBody>
      </p:sp>
      <p:sp>
        <p:nvSpPr>
          <p:cNvPr id="6" name="Slide Number Placeholder 5">
            <a:extLst>
              <a:ext uri="{FF2B5EF4-FFF2-40B4-BE49-F238E27FC236}">
                <a16:creationId xmlns:a16="http://schemas.microsoft.com/office/drawing/2014/main" id="{D06FAA8A-178E-954D-A541-94B845371CAE}"/>
              </a:ext>
            </a:extLst>
          </p:cNvPr>
          <p:cNvSpPr>
            <a:spLocks noGrp="1"/>
          </p:cNvSpPr>
          <p:nvPr>
            <p:ph type="sldNum" sz="quarter" idx="12"/>
          </p:nvPr>
        </p:nvSpPr>
        <p:spPr>
          <a:xfrm>
            <a:off x="10766796" y="6356351"/>
            <a:ext cx="609441" cy="365125"/>
          </a:xfrm>
        </p:spPr>
        <p:txBody>
          <a:bodyPr anchor="ctr">
            <a:normAutofit/>
          </a:bodyPr>
          <a:lstStyle/>
          <a:p>
            <a:pPr>
              <a:spcAft>
                <a:spcPts val="600"/>
              </a:spcAft>
            </a:pPr>
            <a:fld id="{7DC1BBB0-96F0-4077-A278-0F3FB5C104D3}" type="slidenum">
              <a:rPr lang="en-US" smtClean="0"/>
              <a:pPr>
                <a:spcAft>
                  <a:spcPts val="600"/>
                </a:spcAft>
              </a:pPr>
              <a:t>53</a:t>
            </a:fld>
            <a:endParaRPr lang="en-US"/>
          </a:p>
        </p:txBody>
      </p:sp>
      <p:pic>
        <p:nvPicPr>
          <p:cNvPr id="9" name="Picture 8">
            <a:extLst>
              <a:ext uri="{FF2B5EF4-FFF2-40B4-BE49-F238E27FC236}">
                <a16:creationId xmlns:a16="http://schemas.microsoft.com/office/drawing/2014/main" id="{0F098403-78B7-064C-B6AB-7BED8AFD19BE}"/>
              </a:ext>
            </a:extLst>
          </p:cNvPr>
          <p:cNvPicPr>
            <a:picLocks noChangeAspect="1"/>
          </p:cNvPicPr>
          <p:nvPr/>
        </p:nvPicPr>
        <p:blipFill>
          <a:blip r:embed="rId2"/>
          <a:srcRect/>
          <a:stretch/>
        </p:blipFill>
        <p:spPr>
          <a:xfrm>
            <a:off x="10437812" y="12562"/>
            <a:ext cx="1368829" cy="1130437"/>
          </a:xfrm>
          <a:prstGeom prst="rect">
            <a:avLst/>
          </a:prstGeom>
        </p:spPr>
      </p:pic>
      <p:pic>
        <p:nvPicPr>
          <p:cNvPr id="11" name="Content Placeholder 10">
            <a:extLst>
              <a:ext uri="{FF2B5EF4-FFF2-40B4-BE49-F238E27FC236}">
                <a16:creationId xmlns:a16="http://schemas.microsoft.com/office/drawing/2014/main" id="{0AA1D4E1-9DA5-A943-8789-0A5DC42A479D}"/>
              </a:ext>
            </a:extLst>
          </p:cNvPr>
          <p:cNvPicPr>
            <a:picLocks noGrp="1" noChangeAspect="1"/>
          </p:cNvPicPr>
          <p:nvPr>
            <p:ph idx="1"/>
          </p:nvPr>
        </p:nvPicPr>
        <p:blipFill>
          <a:blip r:embed="rId3"/>
          <a:srcRect/>
          <a:stretch/>
        </p:blipFill>
        <p:spPr>
          <a:xfrm>
            <a:off x="4901577" y="228600"/>
            <a:ext cx="5512521" cy="3100794"/>
          </a:xfrm>
        </p:spPr>
      </p:pic>
      <p:pic>
        <p:nvPicPr>
          <p:cNvPr id="13" name="Picture 12">
            <a:extLst>
              <a:ext uri="{FF2B5EF4-FFF2-40B4-BE49-F238E27FC236}">
                <a16:creationId xmlns:a16="http://schemas.microsoft.com/office/drawing/2014/main" id="{91FEA58D-AD85-F645-A5E4-90C6EEA9DC05}"/>
              </a:ext>
            </a:extLst>
          </p:cNvPr>
          <p:cNvPicPr>
            <a:picLocks noChangeAspect="1"/>
          </p:cNvPicPr>
          <p:nvPr/>
        </p:nvPicPr>
        <p:blipFill>
          <a:blip r:embed="rId4"/>
          <a:srcRect/>
          <a:stretch/>
        </p:blipFill>
        <p:spPr>
          <a:xfrm>
            <a:off x="5637212" y="3265890"/>
            <a:ext cx="6180923" cy="3090461"/>
          </a:xfrm>
          <a:prstGeom prst="rect">
            <a:avLst/>
          </a:prstGeom>
        </p:spPr>
      </p:pic>
    </p:spTree>
    <p:extLst>
      <p:ext uri="{BB962C8B-B14F-4D97-AF65-F5344CB8AC3E}">
        <p14:creationId xmlns:p14="http://schemas.microsoft.com/office/powerpoint/2010/main" val="208103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EACF7E9-D0BA-6644-A304-E2ABDC0EB936}"/>
              </a:ext>
            </a:extLst>
          </p:cNvPr>
          <p:cNvSpPr>
            <a:spLocks noGrp="1"/>
          </p:cNvSpPr>
          <p:nvPr>
            <p:ph type="title"/>
          </p:nvPr>
        </p:nvSpPr>
        <p:spPr/>
        <p:txBody>
          <a:bodyPr>
            <a:normAutofit fontScale="90000"/>
          </a:bodyPr>
          <a:lstStyle/>
          <a:p>
            <a:r>
              <a:rPr lang="en-US" dirty="0"/>
              <a:t>Solution Checker</a:t>
            </a:r>
          </a:p>
        </p:txBody>
      </p:sp>
      <p:sp>
        <p:nvSpPr>
          <p:cNvPr id="9" name="Content Placeholder 8">
            <a:extLst>
              <a:ext uri="{FF2B5EF4-FFF2-40B4-BE49-F238E27FC236}">
                <a16:creationId xmlns:a16="http://schemas.microsoft.com/office/drawing/2014/main" id="{EEFE0838-1C63-C047-938F-8F3AED173016}"/>
              </a:ext>
            </a:extLst>
          </p:cNvPr>
          <p:cNvSpPr>
            <a:spLocks noGrp="1"/>
          </p:cNvSpPr>
          <p:nvPr>
            <p:ph idx="1"/>
          </p:nvPr>
        </p:nvSpPr>
        <p:spPr/>
        <p:txBody>
          <a:bodyPr/>
          <a:lstStyle/>
          <a:p>
            <a:r>
              <a:rPr lang="en-US" dirty="0"/>
              <a:t>Written by someone other than the modeler</a:t>
            </a:r>
          </a:p>
          <a:p>
            <a:pPr lvl="1"/>
            <a:r>
              <a:rPr lang="en-US" dirty="0"/>
              <a:t>Does not even need to be an optimization person</a:t>
            </a:r>
          </a:p>
          <a:p>
            <a:r>
              <a:rPr lang="en-US" dirty="0"/>
              <a:t>Model Solution is output as data frames</a:t>
            </a:r>
          </a:p>
          <a:p>
            <a:r>
              <a:rPr lang="en-US" dirty="0"/>
              <a:t>They can use the same data as input data</a:t>
            </a:r>
          </a:p>
          <a:p>
            <a:pPr lvl="1"/>
            <a:r>
              <a:rPr lang="en-US" dirty="0"/>
              <a:t>Do not copy, or preferably even look at, code written by the modeler</a:t>
            </a:r>
          </a:p>
          <a:p>
            <a:pPr lvl="1"/>
            <a:r>
              <a:rPr lang="en-US" dirty="0"/>
              <a:t>Only use the data and business rules documents should be used</a:t>
            </a:r>
          </a:p>
          <a:p>
            <a:r>
              <a:rPr lang="en-US" dirty="0"/>
              <a:t>Validates the constraints and value of the objective function</a:t>
            </a:r>
          </a:p>
        </p:txBody>
      </p:sp>
      <p:sp>
        <p:nvSpPr>
          <p:cNvPr id="5" name="Date Placeholder 4">
            <a:extLst>
              <a:ext uri="{FF2B5EF4-FFF2-40B4-BE49-F238E27FC236}">
                <a16:creationId xmlns:a16="http://schemas.microsoft.com/office/drawing/2014/main" id="{017B3BF3-29D3-6840-B2C5-286755BC06DD}"/>
              </a:ext>
            </a:extLst>
          </p:cNvPr>
          <p:cNvSpPr>
            <a:spLocks noGrp="1"/>
          </p:cNvSpPr>
          <p:nvPr>
            <p:ph type="dt" sz="half" idx="10"/>
          </p:nvPr>
        </p:nvSpPr>
        <p:spPr/>
        <p:txBody>
          <a:bodyPr/>
          <a:lstStyle/>
          <a:p>
            <a:r>
              <a:rPr lang="en-US"/>
              <a:t>2022-04-03</a:t>
            </a:r>
            <a:endParaRPr lang="en-US" dirty="0"/>
          </a:p>
        </p:txBody>
      </p:sp>
      <p:sp>
        <p:nvSpPr>
          <p:cNvPr id="6" name="Footer Placeholder 5">
            <a:extLst>
              <a:ext uri="{FF2B5EF4-FFF2-40B4-BE49-F238E27FC236}">
                <a16:creationId xmlns:a16="http://schemas.microsoft.com/office/drawing/2014/main" id="{5911F044-3F86-084B-8E1E-439DFEA7A573}"/>
              </a:ext>
            </a:extLst>
          </p:cNvPr>
          <p:cNvSpPr>
            <a:spLocks noGrp="1"/>
          </p:cNvSpPr>
          <p:nvPr>
            <p:ph type="ftr" sz="quarter" idx="11"/>
          </p:nvPr>
        </p:nvSpPr>
        <p:spPr/>
        <p:txBody>
          <a:bodyPr/>
          <a:lstStyle/>
          <a:p>
            <a:r>
              <a:rPr lang="en-US"/>
              <a:t>Copyright © Princeton Consultants 2022 (V1.0)</a:t>
            </a:r>
            <a:endParaRPr lang="en-US" dirty="0"/>
          </a:p>
        </p:txBody>
      </p:sp>
      <p:sp>
        <p:nvSpPr>
          <p:cNvPr id="7" name="Slide Number Placeholder 6">
            <a:extLst>
              <a:ext uri="{FF2B5EF4-FFF2-40B4-BE49-F238E27FC236}">
                <a16:creationId xmlns:a16="http://schemas.microsoft.com/office/drawing/2014/main" id="{6FC0142A-0662-684B-ACD9-C4354CB2380E}"/>
              </a:ext>
            </a:extLst>
          </p:cNvPr>
          <p:cNvSpPr>
            <a:spLocks noGrp="1"/>
          </p:cNvSpPr>
          <p:nvPr>
            <p:ph type="sldNum" sz="quarter" idx="12"/>
          </p:nvPr>
        </p:nvSpPr>
        <p:spPr/>
        <p:txBody>
          <a:bodyPr/>
          <a:lstStyle/>
          <a:p>
            <a:fld id="{7DC1BBB0-96F0-4077-A278-0F3FB5C104D3}" type="slidenum">
              <a:rPr lang="en-US" smtClean="0"/>
              <a:t>54</a:t>
            </a:fld>
            <a:endParaRPr lang="en-US"/>
          </a:p>
        </p:txBody>
      </p:sp>
    </p:spTree>
    <p:extLst>
      <p:ext uri="{BB962C8B-B14F-4D97-AF65-F5344CB8AC3E}">
        <p14:creationId xmlns:p14="http://schemas.microsoft.com/office/powerpoint/2010/main" val="31353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5DAE04-BF90-184D-AE9B-92235631A8C1}"/>
              </a:ext>
            </a:extLst>
          </p:cNvPr>
          <p:cNvSpPr>
            <a:spLocks noGrp="1"/>
          </p:cNvSpPr>
          <p:nvPr>
            <p:ph type="title"/>
          </p:nvPr>
        </p:nvSpPr>
        <p:spPr/>
        <p:txBody>
          <a:bodyPr>
            <a:normAutofit fontScale="90000"/>
          </a:bodyPr>
          <a:lstStyle/>
          <a:p>
            <a:r>
              <a:rPr lang="en-US" dirty="0"/>
              <a:t>Development Tools</a:t>
            </a:r>
          </a:p>
        </p:txBody>
      </p:sp>
      <p:sp>
        <p:nvSpPr>
          <p:cNvPr id="9" name="Content Placeholder 8">
            <a:extLst>
              <a:ext uri="{FF2B5EF4-FFF2-40B4-BE49-F238E27FC236}">
                <a16:creationId xmlns:a16="http://schemas.microsoft.com/office/drawing/2014/main" id="{C3C8F51A-B912-6144-B5CC-C07415E387D5}"/>
              </a:ext>
            </a:extLst>
          </p:cNvPr>
          <p:cNvSpPr>
            <a:spLocks noGrp="1"/>
          </p:cNvSpPr>
          <p:nvPr>
            <p:ph idx="1"/>
          </p:nvPr>
        </p:nvSpPr>
        <p:spPr>
          <a:xfrm>
            <a:off x="1593436" y="1142999"/>
            <a:ext cx="10292176" cy="5334001"/>
          </a:xfrm>
        </p:spPr>
        <p:txBody>
          <a:bodyPr>
            <a:normAutofit fontScale="70000" lnSpcReduction="20000"/>
          </a:bodyPr>
          <a:lstStyle/>
          <a:p>
            <a:r>
              <a:rPr lang="en-US" dirty="0"/>
              <a:t>Here are some of the tools that we use, and recommend, for developing models</a:t>
            </a:r>
          </a:p>
          <a:p>
            <a:pPr lvl="1"/>
            <a:r>
              <a:rPr lang="en-US" dirty="0"/>
              <a:t>Anaconda – Package manager that allows for easy environment setup</a:t>
            </a:r>
          </a:p>
          <a:p>
            <a:pPr lvl="1"/>
            <a:r>
              <a:rPr lang="en-US" dirty="0"/>
              <a:t>pandas – Python library for data management</a:t>
            </a:r>
          </a:p>
          <a:p>
            <a:pPr lvl="1"/>
            <a:r>
              <a:rPr lang="en-US" dirty="0"/>
              <a:t>Visual Studio Code – Rich IDE with git (and </a:t>
            </a:r>
            <a:r>
              <a:rPr lang="en-US" dirty="0" err="1"/>
              <a:t>svn</a:t>
            </a:r>
            <a:r>
              <a:rPr lang="en-US" dirty="0"/>
              <a:t>) integration, along with many other extensions</a:t>
            </a:r>
          </a:p>
          <a:p>
            <a:pPr lvl="2"/>
            <a:r>
              <a:rPr lang="en-US" dirty="0"/>
              <a:t>We use </a:t>
            </a:r>
            <a:r>
              <a:rPr lang="en-US" dirty="0" err="1"/>
              <a:t>pylance</a:t>
            </a:r>
            <a:r>
              <a:rPr lang="en-US" dirty="0"/>
              <a:t> type checking as a tool inside Visual Studio Code to evaluate our python code for potential issues</a:t>
            </a:r>
          </a:p>
          <a:p>
            <a:pPr lvl="1"/>
            <a:r>
              <a:rPr lang="en-US" dirty="0" err="1"/>
              <a:t>mypy</a:t>
            </a:r>
            <a:r>
              <a:rPr lang="en-US" dirty="0"/>
              <a:t> – Type checks code for potential issues</a:t>
            </a:r>
          </a:p>
          <a:p>
            <a:pPr lvl="1"/>
            <a:r>
              <a:rPr lang="en-US" dirty="0" err="1"/>
              <a:t>pytest</a:t>
            </a:r>
            <a:r>
              <a:rPr lang="en-US" dirty="0"/>
              <a:t> – This is a testing harness in python that is straightforward to set up and create tests</a:t>
            </a:r>
          </a:p>
          <a:p>
            <a:pPr lvl="1"/>
            <a:r>
              <a:rPr lang="en-US" dirty="0"/>
              <a:t>Docstrings – Tool in python that allows for functions to describe their inputs and outputs as well as the intent of the function</a:t>
            </a:r>
          </a:p>
          <a:p>
            <a:pPr lvl="1"/>
            <a:r>
              <a:rPr lang="en-US" dirty="0"/>
              <a:t>Markdown – Used to create data and model documentation</a:t>
            </a:r>
          </a:p>
          <a:p>
            <a:pPr lvl="1"/>
            <a:r>
              <a:rPr lang="en-US" dirty="0" err="1"/>
              <a:t>Pandoc</a:t>
            </a:r>
            <a:r>
              <a:rPr lang="en-US" dirty="0"/>
              <a:t> – Is used to generate PDF documents from the model documentation markdown</a:t>
            </a:r>
          </a:p>
          <a:p>
            <a:pPr lvl="1"/>
            <a:r>
              <a:rPr lang="en-US" dirty="0" err="1"/>
              <a:t>Jupyter</a:t>
            </a:r>
            <a:r>
              <a:rPr lang="en-US" dirty="0"/>
              <a:t> – Used to analyze data and create proofs of concept</a:t>
            </a:r>
          </a:p>
          <a:p>
            <a:r>
              <a:rPr lang="en-US" dirty="0"/>
              <a:t>Solver APIs</a:t>
            </a:r>
          </a:p>
          <a:p>
            <a:pPr lvl="1"/>
            <a:r>
              <a:rPr lang="en-US" dirty="0" err="1"/>
              <a:t>gurobipy</a:t>
            </a:r>
            <a:r>
              <a:rPr lang="en-US" dirty="0"/>
              <a:t> – Gurobi library for python development</a:t>
            </a:r>
          </a:p>
          <a:p>
            <a:pPr lvl="1"/>
            <a:r>
              <a:rPr lang="en-US" dirty="0" err="1"/>
              <a:t>docplex</a:t>
            </a:r>
            <a:r>
              <a:rPr lang="en-US" dirty="0"/>
              <a:t> – IBM ILOG CPLEX and CPO library for python model development</a:t>
            </a:r>
          </a:p>
          <a:p>
            <a:pPr lvl="1"/>
            <a:r>
              <a:rPr lang="en-US" dirty="0" err="1"/>
              <a:t>xpress</a:t>
            </a:r>
            <a:r>
              <a:rPr lang="en-US" dirty="0"/>
              <a:t> – FICO Xpress-MP library for python model development</a:t>
            </a:r>
          </a:p>
          <a:p>
            <a:pPr lvl="1"/>
            <a:r>
              <a:rPr lang="en-US" dirty="0" err="1"/>
              <a:t>ortools</a:t>
            </a:r>
            <a:r>
              <a:rPr lang="en-US" dirty="0"/>
              <a:t> – Google OR-Tools library for python model development</a:t>
            </a:r>
          </a:p>
        </p:txBody>
      </p:sp>
      <p:sp>
        <p:nvSpPr>
          <p:cNvPr id="5" name="Date Placeholder 4">
            <a:extLst>
              <a:ext uri="{FF2B5EF4-FFF2-40B4-BE49-F238E27FC236}">
                <a16:creationId xmlns:a16="http://schemas.microsoft.com/office/drawing/2014/main" id="{D4EE320F-5C68-9743-854A-C376865BA63C}"/>
              </a:ext>
            </a:extLst>
          </p:cNvPr>
          <p:cNvSpPr>
            <a:spLocks noGrp="1"/>
          </p:cNvSpPr>
          <p:nvPr>
            <p:ph type="dt" sz="half" idx="10"/>
          </p:nvPr>
        </p:nvSpPr>
        <p:spPr/>
        <p:txBody>
          <a:bodyPr/>
          <a:lstStyle/>
          <a:p>
            <a:r>
              <a:rPr lang="en-US"/>
              <a:t>2022-04-03</a:t>
            </a:r>
            <a:endParaRPr lang="en-US" dirty="0"/>
          </a:p>
        </p:txBody>
      </p:sp>
      <p:sp>
        <p:nvSpPr>
          <p:cNvPr id="6" name="Footer Placeholder 5">
            <a:extLst>
              <a:ext uri="{FF2B5EF4-FFF2-40B4-BE49-F238E27FC236}">
                <a16:creationId xmlns:a16="http://schemas.microsoft.com/office/drawing/2014/main" id="{FE1ABF69-39D9-8A44-AA0C-922C84B761C6}"/>
              </a:ext>
            </a:extLst>
          </p:cNvPr>
          <p:cNvSpPr>
            <a:spLocks noGrp="1"/>
          </p:cNvSpPr>
          <p:nvPr>
            <p:ph type="ftr" sz="quarter" idx="11"/>
          </p:nvPr>
        </p:nvSpPr>
        <p:spPr/>
        <p:txBody>
          <a:bodyPr/>
          <a:lstStyle/>
          <a:p>
            <a:r>
              <a:rPr lang="en-US"/>
              <a:t>Copyright © Princeton Consultants 2022 (V1.0)</a:t>
            </a:r>
            <a:endParaRPr lang="en-US" dirty="0"/>
          </a:p>
        </p:txBody>
      </p:sp>
      <p:sp>
        <p:nvSpPr>
          <p:cNvPr id="7" name="Slide Number Placeholder 6">
            <a:extLst>
              <a:ext uri="{FF2B5EF4-FFF2-40B4-BE49-F238E27FC236}">
                <a16:creationId xmlns:a16="http://schemas.microsoft.com/office/drawing/2014/main" id="{8AD7ACEC-E2A3-0A44-A92A-26A83587361D}"/>
              </a:ext>
            </a:extLst>
          </p:cNvPr>
          <p:cNvSpPr>
            <a:spLocks noGrp="1"/>
          </p:cNvSpPr>
          <p:nvPr>
            <p:ph type="sldNum" sz="quarter" idx="12"/>
          </p:nvPr>
        </p:nvSpPr>
        <p:spPr/>
        <p:txBody>
          <a:bodyPr/>
          <a:lstStyle/>
          <a:p>
            <a:fld id="{7DC1BBB0-96F0-4077-A278-0F3FB5C104D3}" type="slidenum">
              <a:rPr lang="en-US" smtClean="0"/>
              <a:t>55</a:t>
            </a:fld>
            <a:endParaRPr lang="en-US"/>
          </a:p>
        </p:txBody>
      </p:sp>
    </p:spTree>
    <p:extLst>
      <p:ext uri="{BB962C8B-B14F-4D97-AF65-F5344CB8AC3E}">
        <p14:creationId xmlns:p14="http://schemas.microsoft.com/office/powerpoint/2010/main" val="289459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B0104-D340-D341-B966-3FE4EC0CFAA8}"/>
              </a:ext>
            </a:extLst>
          </p:cNvPr>
          <p:cNvSpPr>
            <a:spLocks noGrp="1"/>
          </p:cNvSpPr>
          <p:nvPr>
            <p:ph type="title"/>
          </p:nvPr>
        </p:nvSpPr>
        <p:spPr/>
        <p:txBody>
          <a:bodyPr>
            <a:normAutofit fontScale="90000"/>
          </a:bodyPr>
          <a:lstStyle/>
          <a:p>
            <a:r>
              <a:rPr lang="en-US" dirty="0"/>
              <a:t>Review</a:t>
            </a:r>
          </a:p>
        </p:txBody>
      </p:sp>
      <p:sp>
        <p:nvSpPr>
          <p:cNvPr id="4" name="Date Placeholder 3">
            <a:extLst>
              <a:ext uri="{FF2B5EF4-FFF2-40B4-BE49-F238E27FC236}">
                <a16:creationId xmlns:a16="http://schemas.microsoft.com/office/drawing/2014/main" id="{0DD1F6E2-52AE-1A45-98AA-0AA068E257A3}"/>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E101E964-91D3-CE46-A3A9-E919CD59C078}"/>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CBB7109D-EAF5-4442-902E-D973059D6D53}"/>
              </a:ext>
            </a:extLst>
          </p:cNvPr>
          <p:cNvSpPr>
            <a:spLocks noGrp="1"/>
          </p:cNvSpPr>
          <p:nvPr>
            <p:ph type="sldNum" sz="quarter" idx="12"/>
          </p:nvPr>
        </p:nvSpPr>
        <p:spPr/>
        <p:txBody>
          <a:bodyPr/>
          <a:lstStyle/>
          <a:p>
            <a:fld id="{7DC1BBB0-96F0-4077-A278-0F3FB5C104D3}" type="slidenum">
              <a:rPr lang="en-US" smtClean="0"/>
              <a:t>56</a:t>
            </a:fld>
            <a:endParaRPr lang="en-US"/>
          </a:p>
        </p:txBody>
      </p:sp>
      <p:graphicFrame>
        <p:nvGraphicFramePr>
          <p:cNvPr id="9" name="Content Placeholder 6">
            <a:extLst>
              <a:ext uri="{FF2B5EF4-FFF2-40B4-BE49-F238E27FC236}">
                <a16:creationId xmlns:a16="http://schemas.microsoft.com/office/drawing/2014/main" id="{05D501A1-80A8-924D-8518-9EAA0D1A2A9F}"/>
              </a:ext>
            </a:extLst>
          </p:cNvPr>
          <p:cNvGraphicFramePr>
            <a:graphicFrameLocks/>
          </p:cNvGraphicFramePr>
          <p:nvPr>
            <p:extLst>
              <p:ext uri="{D42A27DB-BD31-4B8C-83A1-F6EECF244321}">
                <p14:modId xmlns:p14="http://schemas.microsoft.com/office/powerpoint/2010/main" val="1047809967"/>
              </p:ext>
            </p:extLst>
          </p:nvPr>
        </p:nvGraphicFramePr>
        <p:xfrm>
          <a:off x="2996407" y="762000"/>
          <a:ext cx="6196012" cy="568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982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64960-19F8-574F-85CA-CCE615FA25BC}"/>
              </a:ext>
            </a:extLst>
          </p:cNvPr>
          <p:cNvSpPr>
            <a:spLocks noGrp="1"/>
          </p:cNvSpPr>
          <p:nvPr>
            <p:ph type="title"/>
          </p:nvPr>
        </p:nvSpPr>
        <p:spPr/>
        <p:txBody>
          <a:bodyPr>
            <a:normAutofit fontScale="90000"/>
          </a:bodyPr>
          <a:lstStyle/>
          <a:p>
            <a:r>
              <a:rPr lang="en-US" dirty="0"/>
              <a:t>Resources</a:t>
            </a:r>
          </a:p>
        </p:txBody>
      </p:sp>
      <p:sp>
        <p:nvSpPr>
          <p:cNvPr id="3" name="Content Placeholder 2">
            <a:extLst>
              <a:ext uri="{FF2B5EF4-FFF2-40B4-BE49-F238E27FC236}">
                <a16:creationId xmlns:a16="http://schemas.microsoft.com/office/drawing/2014/main" id="{61A58E26-344E-9044-9CC2-766A6BE33991}"/>
              </a:ext>
            </a:extLst>
          </p:cNvPr>
          <p:cNvSpPr>
            <a:spLocks noGrp="1"/>
          </p:cNvSpPr>
          <p:nvPr>
            <p:ph idx="1"/>
          </p:nvPr>
        </p:nvSpPr>
        <p:spPr/>
        <p:txBody>
          <a:bodyPr/>
          <a:lstStyle/>
          <a:p>
            <a:r>
              <a:rPr lang="en-US" dirty="0"/>
              <a:t>Princeton blog post on rapid model development: </a:t>
            </a:r>
            <a:r>
              <a:rPr lang="en-US" dirty="0">
                <a:hlinkClick r:id="rId2"/>
              </a:rPr>
              <a:t>https://www.princetonoptimization.com/blog/blog/princeton%E2%80%99s-rapid-optimization-model-development-approach-python-and-pandas</a:t>
            </a:r>
            <a:endParaRPr lang="en-US" dirty="0"/>
          </a:p>
          <a:p>
            <a:r>
              <a:rPr lang="en-US" dirty="0"/>
              <a:t>Demo code shown in this presentation: </a:t>
            </a:r>
            <a:r>
              <a:rPr lang="en-US" dirty="0">
                <a:hlinkClick r:id="rId3"/>
              </a:rPr>
              <a:t>https://github.com/rrandall1471/2022-INFORMS-Demo</a:t>
            </a:r>
            <a:endParaRPr lang="en-US" dirty="0"/>
          </a:p>
        </p:txBody>
      </p:sp>
      <p:sp>
        <p:nvSpPr>
          <p:cNvPr id="4" name="Date Placeholder 3">
            <a:extLst>
              <a:ext uri="{FF2B5EF4-FFF2-40B4-BE49-F238E27FC236}">
                <a16:creationId xmlns:a16="http://schemas.microsoft.com/office/drawing/2014/main" id="{455120D9-5350-1244-9495-DFBEB05DD28A}"/>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1ABB67D-6BCB-C74D-A4F9-B9ECAE9581CB}"/>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21BE4427-8416-204D-A129-F91CB122F530}"/>
              </a:ext>
            </a:extLst>
          </p:cNvPr>
          <p:cNvSpPr>
            <a:spLocks noGrp="1"/>
          </p:cNvSpPr>
          <p:nvPr>
            <p:ph type="sldNum" sz="quarter" idx="12"/>
          </p:nvPr>
        </p:nvSpPr>
        <p:spPr/>
        <p:txBody>
          <a:bodyPr/>
          <a:lstStyle/>
          <a:p>
            <a:fld id="{7DC1BBB0-96F0-4077-A278-0F3FB5C104D3}" type="slidenum">
              <a:rPr lang="en-US" smtClean="0"/>
              <a:t>57</a:t>
            </a:fld>
            <a:endParaRPr lang="en-US"/>
          </a:p>
        </p:txBody>
      </p:sp>
    </p:spTree>
    <p:extLst>
      <p:ext uri="{BB962C8B-B14F-4D97-AF65-F5344CB8AC3E}">
        <p14:creationId xmlns:p14="http://schemas.microsoft.com/office/powerpoint/2010/main" val="129701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A667B-014F-7D4A-AAC2-1C68BC962ECC}"/>
              </a:ext>
            </a:extLst>
          </p:cNvPr>
          <p:cNvSpPr>
            <a:spLocks noGrp="1"/>
          </p:cNvSpPr>
          <p:nvPr>
            <p:ph type="title"/>
          </p:nvPr>
        </p:nvSpPr>
        <p:spPr/>
        <p:txBody>
          <a:bodyPr>
            <a:normAutofit fontScale="90000"/>
          </a:bodyPr>
          <a:lstStyle/>
          <a:p>
            <a:r>
              <a:rPr lang="en-US" dirty="0"/>
              <a:t>Questions</a:t>
            </a:r>
          </a:p>
        </p:txBody>
      </p:sp>
      <p:pic>
        <p:nvPicPr>
          <p:cNvPr id="8" name="Content Placeholder 7" descr="Questions">
            <a:extLst>
              <a:ext uri="{FF2B5EF4-FFF2-40B4-BE49-F238E27FC236}">
                <a16:creationId xmlns:a16="http://schemas.microsoft.com/office/drawing/2014/main" id="{CDD35BD1-3EFA-7E4E-8580-E894E65D93E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732212" y="1295400"/>
            <a:ext cx="4745831" cy="4745831"/>
          </a:xfrm>
        </p:spPr>
      </p:pic>
      <p:sp>
        <p:nvSpPr>
          <p:cNvPr id="4" name="Date Placeholder 3">
            <a:extLst>
              <a:ext uri="{FF2B5EF4-FFF2-40B4-BE49-F238E27FC236}">
                <a16:creationId xmlns:a16="http://schemas.microsoft.com/office/drawing/2014/main" id="{A1038B82-41D0-DE48-A682-A312D62F9462}"/>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0CB507BE-3466-4C47-8443-88DE2E10207E}"/>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8C1C790B-DCEB-C64C-85A0-8FC0FA33FCFF}"/>
              </a:ext>
            </a:extLst>
          </p:cNvPr>
          <p:cNvSpPr>
            <a:spLocks noGrp="1"/>
          </p:cNvSpPr>
          <p:nvPr>
            <p:ph type="sldNum" sz="quarter" idx="12"/>
          </p:nvPr>
        </p:nvSpPr>
        <p:spPr/>
        <p:txBody>
          <a:bodyPr/>
          <a:lstStyle/>
          <a:p>
            <a:fld id="{7DC1BBB0-96F0-4077-A278-0F3FB5C104D3}" type="slidenum">
              <a:rPr lang="en-US" smtClean="0"/>
              <a:t>58</a:t>
            </a:fld>
            <a:endParaRPr lang="en-US"/>
          </a:p>
        </p:txBody>
      </p:sp>
    </p:spTree>
    <p:extLst>
      <p:ext uri="{BB962C8B-B14F-4D97-AF65-F5344CB8AC3E}">
        <p14:creationId xmlns:p14="http://schemas.microsoft.com/office/powerpoint/2010/main" val="186938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6</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7. Validate Results and Iterate</a:t>
              </a:r>
            </a:p>
          </p:txBody>
        </p:sp>
      </p:grpSp>
    </p:spTree>
    <p:extLst>
      <p:ext uri="{BB962C8B-B14F-4D97-AF65-F5344CB8AC3E}">
        <p14:creationId xmlns:p14="http://schemas.microsoft.com/office/powerpoint/2010/main" val="71941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8211-103A-4248-BD2D-6946F7165292}"/>
              </a:ext>
            </a:extLst>
          </p:cNvPr>
          <p:cNvSpPr>
            <a:spLocks noGrp="1"/>
          </p:cNvSpPr>
          <p:nvPr>
            <p:ph type="title"/>
          </p:nvPr>
        </p:nvSpPr>
        <p:spPr/>
        <p:txBody>
          <a:bodyPr>
            <a:normAutofit fontScale="90000"/>
          </a:bodyPr>
          <a:lstStyle/>
          <a:p>
            <a:r>
              <a:rPr lang="en-US" dirty="0"/>
              <a:t>Understand the Data</a:t>
            </a:r>
          </a:p>
        </p:txBody>
      </p:sp>
      <p:sp>
        <p:nvSpPr>
          <p:cNvPr id="3" name="Content Placeholder 2">
            <a:extLst>
              <a:ext uri="{FF2B5EF4-FFF2-40B4-BE49-F238E27FC236}">
                <a16:creationId xmlns:a16="http://schemas.microsoft.com/office/drawing/2014/main" id="{650E8C79-E91F-554D-BC77-A90EE2849B73}"/>
              </a:ext>
            </a:extLst>
          </p:cNvPr>
          <p:cNvSpPr>
            <a:spLocks noGrp="1"/>
          </p:cNvSpPr>
          <p:nvPr>
            <p:ph idx="1"/>
          </p:nvPr>
        </p:nvSpPr>
        <p:spPr>
          <a:xfrm>
            <a:off x="1593436" y="1219200"/>
            <a:ext cx="9782801" cy="5079206"/>
          </a:xfrm>
        </p:spPr>
        <p:txBody>
          <a:bodyPr>
            <a:normAutofit/>
          </a:bodyPr>
          <a:lstStyle/>
          <a:p>
            <a:r>
              <a:rPr lang="en-US" dirty="0"/>
              <a:t>Understanding the data required is an ABSOLUTE NECESSITY for an optimization project to be successful</a:t>
            </a:r>
          </a:p>
          <a:p>
            <a:r>
              <a:rPr lang="en-US" dirty="0"/>
              <a:t>For this step work with your clients to understand:</a:t>
            </a:r>
          </a:p>
          <a:p>
            <a:endParaRPr lang="en-US" dirty="0"/>
          </a:p>
          <a:p>
            <a:endParaRPr lang="en-US" dirty="0"/>
          </a:p>
          <a:p>
            <a:endParaRPr lang="en-US" dirty="0"/>
          </a:p>
          <a:p>
            <a:r>
              <a:rPr lang="en-US" dirty="0"/>
              <a:t>This is the MOST IMPORTANT step in an optimization project, because without a deep understanding of the data available for optimization, we cannot build a good model</a:t>
            </a:r>
          </a:p>
          <a:p>
            <a:pPr lvl="1"/>
            <a:r>
              <a:rPr lang="en-US" dirty="0"/>
              <a:t>Irv is giving a detailed talk on data first modeling on Tuesday morning.</a:t>
            </a:r>
          </a:p>
          <a:p>
            <a:endParaRPr lang="en-US" dirty="0"/>
          </a:p>
        </p:txBody>
      </p:sp>
      <p:sp>
        <p:nvSpPr>
          <p:cNvPr id="4" name="Date Placeholder 3">
            <a:extLst>
              <a:ext uri="{FF2B5EF4-FFF2-40B4-BE49-F238E27FC236}">
                <a16:creationId xmlns:a16="http://schemas.microsoft.com/office/drawing/2014/main" id="{35EC1748-B566-D34F-943C-F56E38996C9A}"/>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A890D1BC-0A70-6148-9C62-44152BD3D3BA}"/>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232163CF-E28F-664C-8DB6-F7C648BFB155}"/>
              </a:ext>
            </a:extLst>
          </p:cNvPr>
          <p:cNvSpPr>
            <a:spLocks noGrp="1"/>
          </p:cNvSpPr>
          <p:nvPr>
            <p:ph type="sldNum" sz="quarter" idx="12"/>
          </p:nvPr>
        </p:nvSpPr>
        <p:spPr/>
        <p:txBody>
          <a:bodyPr/>
          <a:lstStyle/>
          <a:p>
            <a:fld id="{7DC1BBB0-96F0-4077-A278-0F3FB5C104D3}" type="slidenum">
              <a:rPr lang="en-US" smtClean="0"/>
              <a:t>7</a:t>
            </a:fld>
            <a:endParaRPr lang="en-US"/>
          </a:p>
        </p:txBody>
      </p:sp>
      <p:pic>
        <p:nvPicPr>
          <p:cNvPr id="15" name="Picture 14">
            <a:extLst>
              <a:ext uri="{FF2B5EF4-FFF2-40B4-BE49-F238E27FC236}">
                <a16:creationId xmlns:a16="http://schemas.microsoft.com/office/drawing/2014/main" id="{D222445F-90C7-2A4D-BFFF-AABF1B89CCAD}"/>
              </a:ext>
            </a:extLst>
          </p:cNvPr>
          <p:cNvPicPr>
            <a:picLocks/>
          </p:cNvPicPr>
          <p:nvPr/>
        </p:nvPicPr>
        <p:blipFill>
          <a:blip r:embed="rId3"/>
          <a:srcRect/>
          <a:stretch/>
        </p:blipFill>
        <p:spPr>
          <a:xfrm>
            <a:off x="10437812" y="18288"/>
            <a:ext cx="1371600" cy="1124712"/>
          </a:xfrm>
          <a:prstGeom prst="rect">
            <a:avLst/>
          </a:prstGeom>
        </p:spPr>
      </p:pic>
      <p:grpSp>
        <p:nvGrpSpPr>
          <p:cNvPr id="21" name="Group 20">
            <a:extLst>
              <a:ext uri="{FF2B5EF4-FFF2-40B4-BE49-F238E27FC236}">
                <a16:creationId xmlns:a16="http://schemas.microsoft.com/office/drawing/2014/main" id="{8DE82BD0-093B-9D46-94B5-145721D76568}"/>
              </a:ext>
            </a:extLst>
          </p:cNvPr>
          <p:cNvGrpSpPr/>
          <p:nvPr/>
        </p:nvGrpSpPr>
        <p:grpSpPr>
          <a:xfrm>
            <a:off x="1979612" y="2626154"/>
            <a:ext cx="8305800" cy="1760401"/>
            <a:chOff x="1979612" y="2626154"/>
            <a:chExt cx="8305800" cy="1760401"/>
          </a:xfrm>
        </p:grpSpPr>
        <p:sp>
          <p:nvSpPr>
            <p:cNvPr id="22" name="Rectangle 21">
              <a:extLst>
                <a:ext uri="{FF2B5EF4-FFF2-40B4-BE49-F238E27FC236}">
                  <a16:creationId xmlns:a16="http://schemas.microsoft.com/office/drawing/2014/main" id="{3852A0AB-7B0F-FC48-BE09-0EE01135583F}"/>
                </a:ext>
              </a:extLst>
            </p:cNvPr>
            <p:cNvSpPr/>
            <p:nvPr/>
          </p:nvSpPr>
          <p:spPr>
            <a:xfrm>
              <a:off x="1979612" y="2773754"/>
              <a:ext cx="8305800" cy="252000"/>
            </a:xfrm>
            <a:prstGeom prst="rect">
              <a:avLst/>
            </a:pr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 name="Freeform 22">
              <a:extLst>
                <a:ext uri="{FF2B5EF4-FFF2-40B4-BE49-F238E27FC236}">
                  <a16:creationId xmlns:a16="http://schemas.microsoft.com/office/drawing/2014/main" id="{E4CAD993-62F5-7441-A2A8-4E66C06B9701}"/>
                </a:ext>
              </a:extLst>
            </p:cNvPr>
            <p:cNvSpPr/>
            <p:nvPr/>
          </p:nvSpPr>
          <p:spPr>
            <a:xfrm>
              <a:off x="2394902" y="2626154"/>
              <a:ext cx="7357110" cy="295200"/>
            </a:xfrm>
            <a:custGeom>
              <a:avLst/>
              <a:gdLst>
                <a:gd name="connsiteX0" fmla="*/ 0 w 5814060"/>
                <a:gd name="connsiteY0" fmla="*/ 49201 h 295200"/>
                <a:gd name="connsiteX1" fmla="*/ 49201 w 5814060"/>
                <a:gd name="connsiteY1" fmla="*/ 0 h 295200"/>
                <a:gd name="connsiteX2" fmla="*/ 5764859 w 5814060"/>
                <a:gd name="connsiteY2" fmla="*/ 0 h 295200"/>
                <a:gd name="connsiteX3" fmla="*/ 5814060 w 5814060"/>
                <a:gd name="connsiteY3" fmla="*/ 49201 h 295200"/>
                <a:gd name="connsiteX4" fmla="*/ 5814060 w 5814060"/>
                <a:gd name="connsiteY4" fmla="*/ 245999 h 295200"/>
                <a:gd name="connsiteX5" fmla="*/ 5764859 w 5814060"/>
                <a:gd name="connsiteY5" fmla="*/ 295200 h 295200"/>
                <a:gd name="connsiteX6" fmla="*/ 49201 w 5814060"/>
                <a:gd name="connsiteY6" fmla="*/ 295200 h 295200"/>
                <a:gd name="connsiteX7" fmla="*/ 0 w 5814060"/>
                <a:gd name="connsiteY7" fmla="*/ 245999 h 295200"/>
                <a:gd name="connsiteX8" fmla="*/ 0 w 5814060"/>
                <a:gd name="connsiteY8" fmla="*/ 49201 h 29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4060" h="295200">
                  <a:moveTo>
                    <a:pt x="0" y="49201"/>
                  </a:moveTo>
                  <a:cubicBezTo>
                    <a:pt x="0" y="22028"/>
                    <a:pt x="22028" y="0"/>
                    <a:pt x="49201" y="0"/>
                  </a:cubicBezTo>
                  <a:lnTo>
                    <a:pt x="5764859" y="0"/>
                  </a:lnTo>
                  <a:cubicBezTo>
                    <a:pt x="5792032" y="0"/>
                    <a:pt x="5814060" y="22028"/>
                    <a:pt x="5814060" y="49201"/>
                  </a:cubicBezTo>
                  <a:lnTo>
                    <a:pt x="5814060" y="245999"/>
                  </a:lnTo>
                  <a:cubicBezTo>
                    <a:pt x="5814060" y="273172"/>
                    <a:pt x="5792032" y="295200"/>
                    <a:pt x="5764859" y="295200"/>
                  </a:cubicBezTo>
                  <a:lnTo>
                    <a:pt x="49201" y="295200"/>
                  </a:lnTo>
                  <a:cubicBezTo>
                    <a:pt x="22028" y="295200"/>
                    <a:pt x="0" y="273172"/>
                    <a:pt x="0" y="245999"/>
                  </a:cubicBezTo>
                  <a:lnTo>
                    <a:pt x="0" y="4920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4168" tIns="14410" rIns="234168" bIns="14410" numCol="1" spcCol="1270" anchor="ctr" anchorCtr="0">
              <a:noAutofit/>
            </a:bodyPr>
            <a:lstStyle/>
            <a:p>
              <a:pPr marL="0" lvl="0" indent="0" algn="l" defTabSz="444500">
                <a:lnSpc>
                  <a:spcPct val="90000"/>
                </a:lnSpc>
                <a:spcBef>
                  <a:spcPct val="0"/>
                </a:spcBef>
                <a:spcAft>
                  <a:spcPct val="35000"/>
                </a:spcAft>
                <a:buNone/>
              </a:pPr>
              <a:r>
                <a:rPr lang="en-US" sz="2400" kern="1200"/>
                <a:t>What data is available</a:t>
              </a:r>
            </a:p>
          </p:txBody>
        </p:sp>
        <p:sp>
          <p:nvSpPr>
            <p:cNvPr id="24" name="Rectangle 23">
              <a:extLst>
                <a:ext uri="{FF2B5EF4-FFF2-40B4-BE49-F238E27FC236}">
                  <a16:creationId xmlns:a16="http://schemas.microsoft.com/office/drawing/2014/main" id="{27873048-0C13-244D-88D4-00EDA90A888D}"/>
                </a:ext>
              </a:extLst>
            </p:cNvPr>
            <p:cNvSpPr/>
            <p:nvPr/>
          </p:nvSpPr>
          <p:spPr>
            <a:xfrm>
              <a:off x="1979612" y="3227355"/>
              <a:ext cx="8305800" cy="252000"/>
            </a:xfrm>
            <a:prstGeom prst="rect">
              <a:avLst/>
            </a:pr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Freeform 24">
              <a:extLst>
                <a:ext uri="{FF2B5EF4-FFF2-40B4-BE49-F238E27FC236}">
                  <a16:creationId xmlns:a16="http://schemas.microsoft.com/office/drawing/2014/main" id="{FD6ECE8B-FDFE-AF49-A443-D190357FA9FA}"/>
                </a:ext>
              </a:extLst>
            </p:cNvPr>
            <p:cNvSpPr/>
            <p:nvPr/>
          </p:nvSpPr>
          <p:spPr>
            <a:xfrm>
              <a:off x="2394902" y="3079755"/>
              <a:ext cx="7357110" cy="295200"/>
            </a:xfrm>
            <a:custGeom>
              <a:avLst/>
              <a:gdLst>
                <a:gd name="connsiteX0" fmla="*/ 0 w 5814060"/>
                <a:gd name="connsiteY0" fmla="*/ 49201 h 295200"/>
                <a:gd name="connsiteX1" fmla="*/ 49201 w 5814060"/>
                <a:gd name="connsiteY1" fmla="*/ 0 h 295200"/>
                <a:gd name="connsiteX2" fmla="*/ 5764859 w 5814060"/>
                <a:gd name="connsiteY2" fmla="*/ 0 h 295200"/>
                <a:gd name="connsiteX3" fmla="*/ 5814060 w 5814060"/>
                <a:gd name="connsiteY3" fmla="*/ 49201 h 295200"/>
                <a:gd name="connsiteX4" fmla="*/ 5814060 w 5814060"/>
                <a:gd name="connsiteY4" fmla="*/ 245999 h 295200"/>
                <a:gd name="connsiteX5" fmla="*/ 5764859 w 5814060"/>
                <a:gd name="connsiteY5" fmla="*/ 295200 h 295200"/>
                <a:gd name="connsiteX6" fmla="*/ 49201 w 5814060"/>
                <a:gd name="connsiteY6" fmla="*/ 295200 h 295200"/>
                <a:gd name="connsiteX7" fmla="*/ 0 w 5814060"/>
                <a:gd name="connsiteY7" fmla="*/ 245999 h 295200"/>
                <a:gd name="connsiteX8" fmla="*/ 0 w 5814060"/>
                <a:gd name="connsiteY8" fmla="*/ 49201 h 29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4060" h="295200">
                  <a:moveTo>
                    <a:pt x="0" y="49201"/>
                  </a:moveTo>
                  <a:cubicBezTo>
                    <a:pt x="0" y="22028"/>
                    <a:pt x="22028" y="0"/>
                    <a:pt x="49201" y="0"/>
                  </a:cubicBezTo>
                  <a:lnTo>
                    <a:pt x="5764859" y="0"/>
                  </a:lnTo>
                  <a:cubicBezTo>
                    <a:pt x="5792032" y="0"/>
                    <a:pt x="5814060" y="22028"/>
                    <a:pt x="5814060" y="49201"/>
                  </a:cubicBezTo>
                  <a:lnTo>
                    <a:pt x="5814060" y="245999"/>
                  </a:lnTo>
                  <a:cubicBezTo>
                    <a:pt x="5814060" y="273172"/>
                    <a:pt x="5792032" y="295200"/>
                    <a:pt x="5764859" y="295200"/>
                  </a:cubicBezTo>
                  <a:lnTo>
                    <a:pt x="49201" y="295200"/>
                  </a:lnTo>
                  <a:cubicBezTo>
                    <a:pt x="22028" y="295200"/>
                    <a:pt x="0" y="273172"/>
                    <a:pt x="0" y="245999"/>
                  </a:cubicBezTo>
                  <a:lnTo>
                    <a:pt x="0" y="4920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4168" tIns="14410" rIns="234168" bIns="14410" numCol="1" spcCol="1270" anchor="ctr" anchorCtr="0">
              <a:noAutofit/>
            </a:bodyPr>
            <a:lstStyle/>
            <a:p>
              <a:pPr marL="0" lvl="0" indent="0" algn="l" defTabSz="444500">
                <a:lnSpc>
                  <a:spcPct val="90000"/>
                </a:lnSpc>
                <a:spcBef>
                  <a:spcPct val="0"/>
                </a:spcBef>
                <a:spcAft>
                  <a:spcPct val="35000"/>
                </a:spcAft>
                <a:buNone/>
              </a:pPr>
              <a:r>
                <a:rPr lang="en-US" sz="2400" kern="1200"/>
                <a:t>The semantic meaning of that data</a:t>
              </a:r>
            </a:p>
          </p:txBody>
        </p:sp>
        <p:sp>
          <p:nvSpPr>
            <p:cNvPr id="26" name="Rectangle 25">
              <a:extLst>
                <a:ext uri="{FF2B5EF4-FFF2-40B4-BE49-F238E27FC236}">
                  <a16:creationId xmlns:a16="http://schemas.microsoft.com/office/drawing/2014/main" id="{BCBA08B5-2991-0747-9B49-7E0A23C4E119}"/>
                </a:ext>
              </a:extLst>
            </p:cNvPr>
            <p:cNvSpPr/>
            <p:nvPr/>
          </p:nvSpPr>
          <p:spPr>
            <a:xfrm>
              <a:off x="1979612" y="3680955"/>
              <a:ext cx="8305800" cy="252000"/>
            </a:xfrm>
            <a:prstGeom prst="rect">
              <a:avLst/>
            </a:pr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Freeform 26">
              <a:extLst>
                <a:ext uri="{FF2B5EF4-FFF2-40B4-BE49-F238E27FC236}">
                  <a16:creationId xmlns:a16="http://schemas.microsoft.com/office/drawing/2014/main" id="{BB2E3E87-A856-B64E-A535-8EB400F2D578}"/>
                </a:ext>
              </a:extLst>
            </p:cNvPr>
            <p:cNvSpPr/>
            <p:nvPr/>
          </p:nvSpPr>
          <p:spPr>
            <a:xfrm>
              <a:off x="2394902" y="3533355"/>
              <a:ext cx="7357110" cy="295200"/>
            </a:xfrm>
            <a:custGeom>
              <a:avLst/>
              <a:gdLst>
                <a:gd name="connsiteX0" fmla="*/ 0 w 5814060"/>
                <a:gd name="connsiteY0" fmla="*/ 49201 h 295200"/>
                <a:gd name="connsiteX1" fmla="*/ 49201 w 5814060"/>
                <a:gd name="connsiteY1" fmla="*/ 0 h 295200"/>
                <a:gd name="connsiteX2" fmla="*/ 5764859 w 5814060"/>
                <a:gd name="connsiteY2" fmla="*/ 0 h 295200"/>
                <a:gd name="connsiteX3" fmla="*/ 5814060 w 5814060"/>
                <a:gd name="connsiteY3" fmla="*/ 49201 h 295200"/>
                <a:gd name="connsiteX4" fmla="*/ 5814060 w 5814060"/>
                <a:gd name="connsiteY4" fmla="*/ 245999 h 295200"/>
                <a:gd name="connsiteX5" fmla="*/ 5764859 w 5814060"/>
                <a:gd name="connsiteY5" fmla="*/ 295200 h 295200"/>
                <a:gd name="connsiteX6" fmla="*/ 49201 w 5814060"/>
                <a:gd name="connsiteY6" fmla="*/ 295200 h 295200"/>
                <a:gd name="connsiteX7" fmla="*/ 0 w 5814060"/>
                <a:gd name="connsiteY7" fmla="*/ 245999 h 295200"/>
                <a:gd name="connsiteX8" fmla="*/ 0 w 5814060"/>
                <a:gd name="connsiteY8" fmla="*/ 49201 h 29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4060" h="295200">
                  <a:moveTo>
                    <a:pt x="0" y="49201"/>
                  </a:moveTo>
                  <a:cubicBezTo>
                    <a:pt x="0" y="22028"/>
                    <a:pt x="22028" y="0"/>
                    <a:pt x="49201" y="0"/>
                  </a:cubicBezTo>
                  <a:lnTo>
                    <a:pt x="5764859" y="0"/>
                  </a:lnTo>
                  <a:cubicBezTo>
                    <a:pt x="5792032" y="0"/>
                    <a:pt x="5814060" y="22028"/>
                    <a:pt x="5814060" y="49201"/>
                  </a:cubicBezTo>
                  <a:lnTo>
                    <a:pt x="5814060" y="245999"/>
                  </a:lnTo>
                  <a:cubicBezTo>
                    <a:pt x="5814060" y="273172"/>
                    <a:pt x="5792032" y="295200"/>
                    <a:pt x="5764859" y="295200"/>
                  </a:cubicBezTo>
                  <a:lnTo>
                    <a:pt x="49201" y="295200"/>
                  </a:lnTo>
                  <a:cubicBezTo>
                    <a:pt x="22028" y="295200"/>
                    <a:pt x="0" y="273172"/>
                    <a:pt x="0" y="245999"/>
                  </a:cubicBezTo>
                  <a:lnTo>
                    <a:pt x="0" y="4920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4168" tIns="14410" rIns="234168" bIns="14410" numCol="1" spcCol="1270" anchor="ctr" anchorCtr="0">
              <a:noAutofit/>
            </a:bodyPr>
            <a:lstStyle/>
            <a:p>
              <a:pPr marL="0" lvl="0" indent="0" algn="l" defTabSz="444500">
                <a:lnSpc>
                  <a:spcPct val="90000"/>
                </a:lnSpc>
                <a:spcBef>
                  <a:spcPct val="0"/>
                </a:spcBef>
                <a:spcAft>
                  <a:spcPct val="35000"/>
                </a:spcAft>
                <a:buNone/>
              </a:pPr>
              <a:r>
                <a:rPr lang="en-US" sz="2400" kern="1200"/>
                <a:t>How they organize that data</a:t>
              </a:r>
            </a:p>
          </p:txBody>
        </p:sp>
        <p:sp>
          <p:nvSpPr>
            <p:cNvPr id="28" name="Rectangle 27">
              <a:extLst>
                <a:ext uri="{FF2B5EF4-FFF2-40B4-BE49-F238E27FC236}">
                  <a16:creationId xmlns:a16="http://schemas.microsoft.com/office/drawing/2014/main" id="{A2FAA16B-FC69-7F41-959F-C9C14618E16C}"/>
                </a:ext>
              </a:extLst>
            </p:cNvPr>
            <p:cNvSpPr/>
            <p:nvPr/>
          </p:nvSpPr>
          <p:spPr>
            <a:xfrm>
              <a:off x="1979612" y="4134555"/>
              <a:ext cx="8305800" cy="252000"/>
            </a:xfrm>
            <a:prstGeom prst="rect">
              <a:avLst/>
            </a:pr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Freeform 28">
              <a:extLst>
                <a:ext uri="{FF2B5EF4-FFF2-40B4-BE49-F238E27FC236}">
                  <a16:creationId xmlns:a16="http://schemas.microsoft.com/office/drawing/2014/main" id="{5686DDF5-B43D-7F49-B150-6649677EE772}"/>
                </a:ext>
              </a:extLst>
            </p:cNvPr>
            <p:cNvSpPr/>
            <p:nvPr/>
          </p:nvSpPr>
          <p:spPr>
            <a:xfrm>
              <a:off x="2394902" y="3986955"/>
              <a:ext cx="7357110" cy="295200"/>
            </a:xfrm>
            <a:custGeom>
              <a:avLst/>
              <a:gdLst>
                <a:gd name="connsiteX0" fmla="*/ 0 w 5814060"/>
                <a:gd name="connsiteY0" fmla="*/ 49201 h 295200"/>
                <a:gd name="connsiteX1" fmla="*/ 49201 w 5814060"/>
                <a:gd name="connsiteY1" fmla="*/ 0 h 295200"/>
                <a:gd name="connsiteX2" fmla="*/ 5764859 w 5814060"/>
                <a:gd name="connsiteY2" fmla="*/ 0 h 295200"/>
                <a:gd name="connsiteX3" fmla="*/ 5814060 w 5814060"/>
                <a:gd name="connsiteY3" fmla="*/ 49201 h 295200"/>
                <a:gd name="connsiteX4" fmla="*/ 5814060 w 5814060"/>
                <a:gd name="connsiteY4" fmla="*/ 245999 h 295200"/>
                <a:gd name="connsiteX5" fmla="*/ 5764859 w 5814060"/>
                <a:gd name="connsiteY5" fmla="*/ 295200 h 295200"/>
                <a:gd name="connsiteX6" fmla="*/ 49201 w 5814060"/>
                <a:gd name="connsiteY6" fmla="*/ 295200 h 295200"/>
                <a:gd name="connsiteX7" fmla="*/ 0 w 5814060"/>
                <a:gd name="connsiteY7" fmla="*/ 245999 h 295200"/>
                <a:gd name="connsiteX8" fmla="*/ 0 w 5814060"/>
                <a:gd name="connsiteY8" fmla="*/ 49201 h 29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4060" h="295200">
                  <a:moveTo>
                    <a:pt x="0" y="49201"/>
                  </a:moveTo>
                  <a:cubicBezTo>
                    <a:pt x="0" y="22028"/>
                    <a:pt x="22028" y="0"/>
                    <a:pt x="49201" y="0"/>
                  </a:cubicBezTo>
                  <a:lnTo>
                    <a:pt x="5764859" y="0"/>
                  </a:lnTo>
                  <a:cubicBezTo>
                    <a:pt x="5792032" y="0"/>
                    <a:pt x="5814060" y="22028"/>
                    <a:pt x="5814060" y="49201"/>
                  </a:cubicBezTo>
                  <a:lnTo>
                    <a:pt x="5814060" y="245999"/>
                  </a:lnTo>
                  <a:cubicBezTo>
                    <a:pt x="5814060" y="273172"/>
                    <a:pt x="5792032" y="295200"/>
                    <a:pt x="5764859" y="295200"/>
                  </a:cubicBezTo>
                  <a:lnTo>
                    <a:pt x="49201" y="295200"/>
                  </a:lnTo>
                  <a:cubicBezTo>
                    <a:pt x="22028" y="295200"/>
                    <a:pt x="0" y="273172"/>
                    <a:pt x="0" y="245999"/>
                  </a:cubicBezTo>
                  <a:lnTo>
                    <a:pt x="0" y="4920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4168" tIns="14410" rIns="234168" bIns="14410" numCol="1" spcCol="1270" anchor="ctr" anchorCtr="0">
              <a:noAutofit/>
            </a:bodyPr>
            <a:lstStyle/>
            <a:p>
              <a:pPr marL="0" lvl="0" indent="0" algn="l" defTabSz="444500">
                <a:lnSpc>
                  <a:spcPct val="90000"/>
                </a:lnSpc>
                <a:spcBef>
                  <a:spcPct val="0"/>
                </a:spcBef>
                <a:spcAft>
                  <a:spcPct val="35000"/>
                </a:spcAft>
                <a:buNone/>
              </a:pPr>
              <a:r>
                <a:rPr lang="en-US" sz="2400" kern="1200"/>
                <a:t>How different pieces of data are related to each other</a:t>
              </a:r>
            </a:p>
          </p:txBody>
        </p:sp>
      </p:grpSp>
    </p:spTree>
    <p:extLst>
      <p:ext uri="{BB962C8B-B14F-4D97-AF65-F5344CB8AC3E}">
        <p14:creationId xmlns:p14="http://schemas.microsoft.com/office/powerpoint/2010/main" val="247256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8211-103A-4248-BD2D-6946F7165292}"/>
              </a:ext>
            </a:extLst>
          </p:cNvPr>
          <p:cNvSpPr>
            <a:spLocks noGrp="1"/>
          </p:cNvSpPr>
          <p:nvPr>
            <p:ph type="title"/>
          </p:nvPr>
        </p:nvSpPr>
        <p:spPr/>
        <p:txBody>
          <a:bodyPr>
            <a:normAutofit fontScale="90000"/>
          </a:bodyPr>
          <a:lstStyle/>
          <a:p>
            <a:r>
              <a:rPr lang="en-US" dirty="0"/>
              <a:t>Determining the Available Data</a:t>
            </a:r>
          </a:p>
        </p:txBody>
      </p:sp>
      <p:sp>
        <p:nvSpPr>
          <p:cNvPr id="3" name="Content Placeholder 2">
            <a:extLst>
              <a:ext uri="{FF2B5EF4-FFF2-40B4-BE49-F238E27FC236}">
                <a16:creationId xmlns:a16="http://schemas.microsoft.com/office/drawing/2014/main" id="{650E8C79-E91F-554D-BC77-A90EE2849B73}"/>
              </a:ext>
            </a:extLst>
          </p:cNvPr>
          <p:cNvSpPr>
            <a:spLocks noGrp="1"/>
          </p:cNvSpPr>
          <p:nvPr>
            <p:ph idx="1"/>
          </p:nvPr>
        </p:nvSpPr>
        <p:spPr>
          <a:xfrm>
            <a:off x="1593436" y="1130440"/>
            <a:ext cx="9782801" cy="5167966"/>
          </a:xfrm>
        </p:spPr>
        <p:txBody>
          <a:bodyPr/>
          <a:lstStyle/>
          <a:p>
            <a:r>
              <a:rPr lang="en-US" dirty="0"/>
              <a:t>How many times have you (or seen some one who has) built a model, probably a beautiful, elegant model, only to find out that half of the data that you planned to use doesn’t exist?</a:t>
            </a:r>
          </a:p>
          <a:p>
            <a:r>
              <a:rPr lang="en-US" dirty="0"/>
              <a:t>That’s why before we ever start modeling, we work with our clients to determine what data they have and what state that data is in</a:t>
            </a:r>
          </a:p>
          <a:p>
            <a:pPr lvl="1"/>
            <a:r>
              <a:rPr lang="en-US" dirty="0"/>
              <a:t>Sometime there may be data, but it may be incomplete or inaccurate</a:t>
            </a:r>
          </a:p>
          <a:p>
            <a:r>
              <a:rPr lang="en-US" dirty="0"/>
              <a:t>This is a key step in determining what type of model can be built</a:t>
            </a:r>
          </a:p>
        </p:txBody>
      </p:sp>
      <p:sp>
        <p:nvSpPr>
          <p:cNvPr id="4" name="Date Placeholder 3">
            <a:extLst>
              <a:ext uri="{FF2B5EF4-FFF2-40B4-BE49-F238E27FC236}">
                <a16:creationId xmlns:a16="http://schemas.microsoft.com/office/drawing/2014/main" id="{35EC1748-B566-D34F-943C-F56E38996C9A}"/>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A890D1BC-0A70-6148-9C62-44152BD3D3BA}"/>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232163CF-E28F-664C-8DB6-F7C648BFB155}"/>
              </a:ext>
            </a:extLst>
          </p:cNvPr>
          <p:cNvSpPr>
            <a:spLocks noGrp="1"/>
          </p:cNvSpPr>
          <p:nvPr>
            <p:ph type="sldNum" sz="quarter" idx="12"/>
          </p:nvPr>
        </p:nvSpPr>
        <p:spPr/>
        <p:txBody>
          <a:bodyPr/>
          <a:lstStyle/>
          <a:p>
            <a:fld id="{7DC1BBB0-96F0-4077-A278-0F3FB5C104D3}" type="slidenum">
              <a:rPr lang="en-US" smtClean="0"/>
              <a:t>8</a:t>
            </a:fld>
            <a:endParaRPr lang="en-US"/>
          </a:p>
        </p:txBody>
      </p:sp>
      <p:pic>
        <p:nvPicPr>
          <p:cNvPr id="7" name="Picture 6">
            <a:extLst>
              <a:ext uri="{FF2B5EF4-FFF2-40B4-BE49-F238E27FC236}">
                <a16:creationId xmlns:a16="http://schemas.microsoft.com/office/drawing/2014/main" id="{2D55114B-B276-4E45-BB0D-6857143A28D0}"/>
              </a:ext>
            </a:extLst>
          </p:cNvPr>
          <p:cNvPicPr>
            <a:picLocks noChangeAspect="1"/>
          </p:cNvPicPr>
          <p:nvPr/>
        </p:nvPicPr>
        <p:blipFill>
          <a:blip r:embed="rId2"/>
          <a:srcRect/>
          <a:stretch/>
        </p:blipFill>
        <p:spPr>
          <a:xfrm>
            <a:off x="10437812" y="14981"/>
            <a:ext cx="1368833" cy="1128019"/>
          </a:xfrm>
          <a:prstGeom prst="rect">
            <a:avLst/>
          </a:prstGeom>
        </p:spPr>
      </p:pic>
    </p:spTree>
    <p:extLst>
      <p:ext uri="{BB962C8B-B14F-4D97-AF65-F5344CB8AC3E}">
        <p14:creationId xmlns:p14="http://schemas.microsoft.com/office/powerpoint/2010/main" val="240191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8211-103A-4248-BD2D-6946F7165292}"/>
              </a:ext>
            </a:extLst>
          </p:cNvPr>
          <p:cNvSpPr>
            <a:spLocks noGrp="1"/>
          </p:cNvSpPr>
          <p:nvPr>
            <p:ph type="title"/>
          </p:nvPr>
        </p:nvSpPr>
        <p:spPr/>
        <p:txBody>
          <a:bodyPr>
            <a:normAutofit fontScale="90000"/>
          </a:bodyPr>
          <a:lstStyle/>
          <a:p>
            <a:r>
              <a:rPr lang="en-US" dirty="0"/>
              <a:t>The semantic meaning of that data</a:t>
            </a:r>
          </a:p>
        </p:txBody>
      </p:sp>
      <p:sp>
        <p:nvSpPr>
          <p:cNvPr id="3" name="Content Placeholder 2">
            <a:extLst>
              <a:ext uri="{FF2B5EF4-FFF2-40B4-BE49-F238E27FC236}">
                <a16:creationId xmlns:a16="http://schemas.microsoft.com/office/drawing/2014/main" id="{650E8C79-E91F-554D-BC77-A90EE2849B73}"/>
              </a:ext>
            </a:extLst>
          </p:cNvPr>
          <p:cNvSpPr>
            <a:spLocks noGrp="1"/>
          </p:cNvSpPr>
          <p:nvPr>
            <p:ph idx="1"/>
          </p:nvPr>
        </p:nvSpPr>
        <p:spPr>
          <a:xfrm>
            <a:off x="1593436" y="1130440"/>
            <a:ext cx="9782801" cy="5167966"/>
          </a:xfrm>
        </p:spPr>
        <p:txBody>
          <a:bodyPr>
            <a:normAutofit fontScale="92500"/>
          </a:bodyPr>
          <a:lstStyle/>
          <a:p>
            <a:r>
              <a:rPr lang="en-US" dirty="0"/>
              <a:t>Are there universally agreed upon names for data fields?</a:t>
            </a:r>
          </a:p>
          <a:p>
            <a:pPr lvl="1"/>
            <a:r>
              <a:rPr lang="en-US" dirty="0"/>
              <a:t>In my experience there is not, so while one company might call a piece data X, for another that may be Y, and X may be something entirely different.</a:t>
            </a:r>
          </a:p>
          <a:p>
            <a:pPr lvl="2"/>
            <a:r>
              <a:rPr lang="en-US" dirty="0"/>
              <a:t>Transit time is a good example</a:t>
            </a:r>
          </a:p>
          <a:p>
            <a:pPr lvl="1"/>
            <a:r>
              <a:rPr lang="en-US" dirty="0"/>
              <a:t>Another issue can be mismatched units</a:t>
            </a:r>
          </a:p>
          <a:p>
            <a:pPr lvl="2"/>
            <a:r>
              <a:rPr lang="en-US" dirty="0"/>
              <a:t>Column may be named Minutes but the data is saved in Seconds</a:t>
            </a:r>
          </a:p>
          <a:p>
            <a:r>
              <a:rPr lang="en-US" dirty="0"/>
              <a:t>Therefore, not only do we work with our clients to determine what data is available to model, but to make sure we know what each piece of data means and how it was created.</a:t>
            </a:r>
          </a:p>
          <a:p>
            <a:pPr lvl="1"/>
            <a:r>
              <a:rPr lang="en-US" dirty="0"/>
              <a:t>This generally involves creating a data dictionary so that we have definitions of what each table and each field in those tables represent</a:t>
            </a:r>
          </a:p>
          <a:p>
            <a:pPr lvl="1"/>
            <a:r>
              <a:rPr lang="en-US" dirty="0"/>
              <a:t>This is a good practice for the client to get into as well, as often with turnover there are fields that the client isn’t even always sure the meaning of</a:t>
            </a:r>
          </a:p>
        </p:txBody>
      </p:sp>
      <p:sp>
        <p:nvSpPr>
          <p:cNvPr id="4" name="Date Placeholder 3">
            <a:extLst>
              <a:ext uri="{FF2B5EF4-FFF2-40B4-BE49-F238E27FC236}">
                <a16:creationId xmlns:a16="http://schemas.microsoft.com/office/drawing/2014/main" id="{35EC1748-B566-D34F-943C-F56E38996C9A}"/>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A890D1BC-0A70-6148-9C62-44152BD3D3BA}"/>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232163CF-E28F-664C-8DB6-F7C648BFB155}"/>
              </a:ext>
            </a:extLst>
          </p:cNvPr>
          <p:cNvSpPr>
            <a:spLocks noGrp="1"/>
          </p:cNvSpPr>
          <p:nvPr>
            <p:ph type="sldNum" sz="quarter" idx="12"/>
          </p:nvPr>
        </p:nvSpPr>
        <p:spPr/>
        <p:txBody>
          <a:bodyPr/>
          <a:lstStyle/>
          <a:p>
            <a:fld id="{7DC1BBB0-96F0-4077-A278-0F3FB5C104D3}" type="slidenum">
              <a:rPr lang="en-US" smtClean="0"/>
              <a:t>9</a:t>
            </a:fld>
            <a:endParaRPr lang="en-US"/>
          </a:p>
        </p:txBody>
      </p:sp>
      <p:pic>
        <p:nvPicPr>
          <p:cNvPr id="9" name="Picture 8">
            <a:extLst>
              <a:ext uri="{FF2B5EF4-FFF2-40B4-BE49-F238E27FC236}">
                <a16:creationId xmlns:a16="http://schemas.microsoft.com/office/drawing/2014/main" id="{787A6C2C-31B6-D241-826A-CA26E60531C3}"/>
              </a:ext>
            </a:extLst>
          </p:cNvPr>
          <p:cNvPicPr>
            <a:picLocks noChangeAspect="1"/>
          </p:cNvPicPr>
          <p:nvPr/>
        </p:nvPicPr>
        <p:blipFill>
          <a:blip r:embed="rId2"/>
          <a:srcRect/>
          <a:stretch/>
        </p:blipFill>
        <p:spPr>
          <a:xfrm>
            <a:off x="10437812" y="14981"/>
            <a:ext cx="1368833" cy="1128019"/>
          </a:xfrm>
          <a:prstGeom prst="rect">
            <a:avLst/>
          </a:prstGeom>
        </p:spPr>
      </p:pic>
    </p:spTree>
    <p:extLst>
      <p:ext uri="{BB962C8B-B14F-4D97-AF65-F5344CB8AC3E}">
        <p14:creationId xmlns:p14="http://schemas.microsoft.com/office/powerpoint/2010/main" val="320055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0728 RIP Technique.v2.0.pptx" id="{AF2D4F8E-DF19-408B-8EC5-C84C3054C684}" vid="{0847ED5D-D606-40FF-91BA-4C25439D71C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14387</TotalTime>
  <Words>5495</Words>
  <Application>Microsoft Macintosh PowerPoint</Application>
  <PresentationFormat>Custom</PresentationFormat>
  <Paragraphs>790</Paragraphs>
  <Slides>58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Calibri</vt:lpstr>
      <vt:lpstr>Calibri Light</vt:lpstr>
      <vt:lpstr>Cambria Math</vt:lpstr>
      <vt:lpstr>Euphemia</vt:lpstr>
      <vt:lpstr>Menlo</vt:lpstr>
      <vt:lpstr>Wingdings</vt:lpstr>
      <vt:lpstr>Math 16x9</vt:lpstr>
      <vt:lpstr>Rapid Optimization Model Development with Python and Pandas</vt:lpstr>
      <vt:lpstr>PowerPoint Presentation</vt:lpstr>
      <vt:lpstr>“Life-Altering” Improvements</vt:lpstr>
      <vt:lpstr>Introduction</vt:lpstr>
      <vt:lpstr>Introduction</vt:lpstr>
      <vt:lpstr>PowerPoint Presentation</vt:lpstr>
      <vt:lpstr>Understand the Data</vt:lpstr>
      <vt:lpstr>Determining the Available Data</vt:lpstr>
      <vt:lpstr>The semantic meaning of that data</vt:lpstr>
      <vt:lpstr>How different pieces of data are related to each other</vt:lpstr>
      <vt:lpstr>PowerPoint Presentation</vt:lpstr>
      <vt:lpstr>Define and Document Datasets</vt:lpstr>
      <vt:lpstr>Define and Document Datasets</vt:lpstr>
      <vt:lpstr>Example Problem</vt:lpstr>
      <vt:lpstr>Example – Data Table Documentation</vt:lpstr>
      <vt:lpstr>Example – Model Data Documentation</vt:lpstr>
      <vt:lpstr>Example – Model Data Documentation</vt:lpstr>
      <vt:lpstr>PowerPoint Presentation</vt:lpstr>
      <vt:lpstr>Define and Document Datasets</vt:lpstr>
      <vt:lpstr>Client Data Dump</vt:lpstr>
      <vt:lpstr>Use Created Data Tables</vt:lpstr>
      <vt:lpstr>Collect Data From the Client</vt:lpstr>
      <vt:lpstr>Example – Data Validations</vt:lpstr>
      <vt:lpstr>PowerPoint Presentation</vt:lpstr>
      <vt:lpstr>Document Data Transformations</vt:lpstr>
      <vt:lpstr>Example</vt:lpstr>
      <vt:lpstr>PowerPoint Presentation</vt:lpstr>
      <vt:lpstr>Create Model Documentation</vt:lpstr>
      <vt:lpstr>Create Model Documentation</vt:lpstr>
      <vt:lpstr>Example Problem</vt:lpstr>
      <vt:lpstr>Example Problem</vt:lpstr>
      <vt:lpstr>Example – Model Documentation</vt:lpstr>
      <vt:lpstr>Example – Model Documentation</vt:lpstr>
      <vt:lpstr>Example – Model Documentation</vt:lpstr>
      <vt:lpstr>Example – Model Documentation</vt:lpstr>
      <vt:lpstr>Example – Model Documentation</vt:lpstr>
      <vt:lpstr>Example – Model Documentation</vt:lpstr>
      <vt:lpstr>PowerPoint Presentation</vt:lpstr>
      <vt:lpstr>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PowerPoint Presentation</vt:lpstr>
      <vt:lpstr>Review Results</vt:lpstr>
      <vt:lpstr>Solution Checker</vt:lpstr>
      <vt:lpstr>Development Tools</vt:lpstr>
      <vt:lpstr>Review</vt:lpstr>
      <vt:lpstr>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Rapid Optimization Model Development with Python and Pandas</dc:title>
  <dc:creator>Rob Randall</dc:creator>
  <cp:lastModifiedBy>Rob Randall</cp:lastModifiedBy>
  <cp:revision>93</cp:revision>
  <dcterms:created xsi:type="dcterms:W3CDTF">2020-10-08T18:06:50Z</dcterms:created>
  <dcterms:modified xsi:type="dcterms:W3CDTF">2022-04-03T16:02:07Z</dcterms:modified>
</cp:coreProperties>
</file>